
<file path=[Content_Types].xml><?xml version="1.0" encoding="utf-8"?>
<Types xmlns="http://schemas.openxmlformats.org/package/2006/content-types">
  <Default ContentType="application/vnd.openxmlformats-officedocument.oleObject" Extension="bin"/>
  <Default ContentType="image/x-wmf" Extension="wmf"/>
  <Default ContentType="image/x-emf" Extension="emf"/>
  <Default ContentType="image/jpeg" Extension="jpeg"/>
  <Default ContentType="application/vnd.openxmlformats-package.relationships+xml" Extension="rels"/>
  <Default ContentType="application/xml" Extension="xml"/>
  <Default ContentType="audio/x-wav" Extension="wav"/>
  <Default ContentType="application/vnd.openxmlformats-officedocument.vmlDrawing" Extension="v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0" autoAdjust="0"/>
    <p:restoredTop sz="94660"/>
  </p:normalViewPr>
  <p:slideViewPr>
    <p:cSldViewPr snapToGrid="0">
      <p:cViewPr varScale="1">
        <p:scale>
          <a:sx n="74" d="100"/>
          <a:sy n="74" d="100"/>
        </p:scale>
        <p:origin x="10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914400" y="2362200"/>
            <a:ext cx="3924300" cy="3733800"/>
          </a:xfrm>
        </p:spPr>
        <p:txBody>
          <a:bodyPr/>
          <a:lstStyle/>
          <a:p>
            <a:pPr lvl="0"/>
            <a:endParaRPr lang="en-US" noProof="0" smtClean="0"/>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438AB554-2CA2-4D11-A3AC-9952CF43279F}" type="slidenum">
              <a:rPr lang="en-US" altLang="en-US"/>
              <a:pPr/>
              <a:t>‹#›</a:t>
            </a:fld>
            <a:endParaRPr lang="en-US" altLang="en-US"/>
          </a:p>
        </p:txBody>
      </p:sp>
    </p:spTree>
    <p:extLst>
      <p:ext uri="{BB962C8B-B14F-4D97-AF65-F5344CB8AC3E}">
        <p14:creationId xmlns:p14="http://schemas.microsoft.com/office/powerpoint/2010/main" val="336725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Making PowerPoint Slides</a:t>
            </a:r>
          </a:p>
        </p:txBody>
      </p:sp>
      <p:sp>
        <p:nvSpPr>
          <p:cNvPr id="3075" name="Rectangle 3"/>
          <p:cNvSpPr>
            <a:spLocks noGrp="1" noChangeArrowheads="1"/>
          </p:cNvSpPr>
          <p:nvPr>
            <p:ph type="subTitle" idx="1"/>
          </p:nvPr>
        </p:nvSpPr>
        <p:spPr/>
        <p:txBody>
          <a:bodyPr/>
          <a:lstStyle/>
          <a:p>
            <a:pPr eaLnBrk="1" hangingPunct="1"/>
            <a:r>
              <a:rPr lang="en-US" altLang="en-US" smtClean="0"/>
              <a:t>Avoiding the Pitfalls of Bad Slides</a:t>
            </a:r>
          </a:p>
        </p:txBody>
      </p:sp>
    </p:spTree>
    <p:extLst>
      <p:ext uri="{BB962C8B-B14F-4D97-AF65-F5344CB8AC3E}">
        <p14:creationId xmlns:p14="http://schemas.microsoft.com/office/powerpoint/2010/main" val="773447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Colour - Good</a:t>
            </a:r>
          </a:p>
        </p:txBody>
      </p:sp>
      <p:sp>
        <p:nvSpPr>
          <p:cNvPr id="12291" name="Rectangle 3"/>
          <p:cNvSpPr>
            <a:spLocks noGrp="1" noChangeArrowheads="1"/>
          </p:cNvSpPr>
          <p:nvPr>
            <p:ph type="body" idx="1"/>
          </p:nvPr>
        </p:nvSpPr>
        <p:spPr/>
        <p:txBody>
          <a:bodyPr/>
          <a:lstStyle/>
          <a:p>
            <a:pPr eaLnBrk="1" hangingPunct="1"/>
            <a:r>
              <a:rPr lang="en-US" altLang="en-US" smtClean="0"/>
              <a:t>Use a colour of font that contrasts sharply with the background</a:t>
            </a:r>
          </a:p>
          <a:p>
            <a:pPr lvl="1" eaLnBrk="1" hangingPunct="1"/>
            <a:r>
              <a:rPr lang="en-US" altLang="en-US" smtClean="0"/>
              <a:t>Ex: blue font on white background</a:t>
            </a:r>
          </a:p>
          <a:p>
            <a:pPr eaLnBrk="1" hangingPunct="1"/>
            <a:r>
              <a:rPr lang="en-US" altLang="en-US" smtClean="0"/>
              <a:t>Use colour to reinforce the logic of your structure</a:t>
            </a:r>
          </a:p>
          <a:p>
            <a:pPr lvl="1" eaLnBrk="1" hangingPunct="1"/>
            <a:r>
              <a:rPr lang="en-US" altLang="en-US" smtClean="0"/>
              <a:t>Ex: light blue title and dark blue text</a:t>
            </a:r>
          </a:p>
          <a:p>
            <a:pPr eaLnBrk="1" hangingPunct="1"/>
            <a:r>
              <a:rPr lang="en-US" altLang="en-US" smtClean="0"/>
              <a:t>Use colour to emphasize a point</a:t>
            </a:r>
          </a:p>
          <a:p>
            <a:pPr lvl="1" eaLnBrk="1" hangingPunct="1"/>
            <a:r>
              <a:rPr lang="en-US" altLang="en-US" smtClean="0"/>
              <a:t>But only use this </a:t>
            </a:r>
            <a:r>
              <a:rPr lang="en-US" altLang="en-US" smtClean="0">
                <a:solidFill>
                  <a:srgbClr val="009999"/>
                </a:solidFill>
              </a:rPr>
              <a:t>occasionally</a:t>
            </a:r>
          </a:p>
          <a:p>
            <a:pPr lvl="1" eaLnBrk="1" hangingPunct="1"/>
            <a:endParaRPr lang="en-US" altLang="en-US" smtClean="0"/>
          </a:p>
        </p:txBody>
      </p:sp>
    </p:spTree>
    <p:extLst>
      <p:ext uri="{BB962C8B-B14F-4D97-AF65-F5344CB8AC3E}">
        <p14:creationId xmlns:p14="http://schemas.microsoft.com/office/powerpoint/2010/main" val="201262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Colour - Bad</a:t>
            </a:r>
          </a:p>
        </p:txBody>
      </p:sp>
      <p:sp>
        <p:nvSpPr>
          <p:cNvPr id="13315" name="Rectangle 3"/>
          <p:cNvSpPr>
            <a:spLocks noGrp="1" noChangeArrowheads="1"/>
          </p:cNvSpPr>
          <p:nvPr>
            <p:ph type="body" idx="1"/>
          </p:nvPr>
        </p:nvSpPr>
        <p:spPr>
          <a:xfrm>
            <a:off x="628650" y="1477896"/>
            <a:ext cx="7886700" cy="4351338"/>
          </a:xfrm>
        </p:spPr>
        <p:txBody>
          <a:bodyPr/>
          <a:lstStyle/>
          <a:p>
            <a:pPr eaLnBrk="1" hangingPunct="1">
              <a:lnSpc>
                <a:spcPct val="90000"/>
              </a:lnSpc>
            </a:pPr>
            <a:r>
              <a:rPr lang="en-US" altLang="en-US" smtClean="0">
                <a:solidFill>
                  <a:srgbClr val="FFFF00"/>
                </a:solidFill>
              </a:rPr>
              <a:t>Using a font colour that does not contrast with the background colour is hard to read </a:t>
            </a:r>
          </a:p>
          <a:p>
            <a:pPr eaLnBrk="1" hangingPunct="1">
              <a:lnSpc>
                <a:spcPct val="90000"/>
              </a:lnSpc>
            </a:pPr>
            <a:r>
              <a:rPr lang="en-US" altLang="en-US" smtClean="0"/>
              <a:t>Using colour for decoration is </a:t>
            </a:r>
            <a:r>
              <a:rPr lang="en-US" altLang="en-US" smtClean="0">
                <a:solidFill>
                  <a:schemeClr val="accent2"/>
                </a:solidFill>
              </a:rPr>
              <a:t>distracting </a:t>
            </a:r>
            <a:r>
              <a:rPr lang="en-US" altLang="en-US" smtClean="0"/>
              <a:t>and </a:t>
            </a:r>
            <a:r>
              <a:rPr lang="en-US" altLang="en-US" smtClean="0">
                <a:solidFill>
                  <a:schemeClr val="folHlink"/>
                </a:solidFill>
              </a:rPr>
              <a:t>annoying</a:t>
            </a:r>
            <a:r>
              <a:rPr lang="en-US" altLang="en-US" smtClean="0"/>
              <a:t>.</a:t>
            </a:r>
          </a:p>
          <a:p>
            <a:pPr eaLnBrk="1" hangingPunct="1">
              <a:lnSpc>
                <a:spcPct val="90000"/>
              </a:lnSpc>
            </a:pPr>
            <a:r>
              <a:rPr lang="en-US" altLang="en-US" smtClean="0">
                <a:solidFill>
                  <a:srgbClr val="FF3399"/>
                </a:solidFill>
              </a:rPr>
              <a:t>Using a different colour for each point is unnecessary</a:t>
            </a:r>
          </a:p>
          <a:p>
            <a:pPr lvl="1" eaLnBrk="1" hangingPunct="1">
              <a:lnSpc>
                <a:spcPct val="90000"/>
              </a:lnSpc>
            </a:pPr>
            <a:r>
              <a:rPr lang="en-US" altLang="en-US" smtClean="0">
                <a:solidFill>
                  <a:srgbClr val="FF0000"/>
                </a:solidFill>
              </a:rPr>
              <a:t>Using a different colour for secondary points is also unnecessary</a:t>
            </a:r>
          </a:p>
          <a:p>
            <a:pPr eaLnBrk="1" hangingPunct="1">
              <a:lnSpc>
                <a:spcPct val="90000"/>
              </a:lnSpc>
            </a:pPr>
            <a:r>
              <a:rPr lang="en-US" altLang="en-US" smtClean="0">
                <a:solidFill>
                  <a:srgbClr val="FF0000"/>
                </a:solidFill>
              </a:rPr>
              <a:t>T</a:t>
            </a:r>
            <a:r>
              <a:rPr lang="en-US" altLang="en-US" smtClean="0">
                <a:solidFill>
                  <a:srgbClr val="FF6600"/>
                </a:solidFill>
              </a:rPr>
              <a:t>r</a:t>
            </a:r>
            <a:r>
              <a:rPr lang="en-US" altLang="en-US" smtClean="0">
                <a:solidFill>
                  <a:srgbClr val="FFFF00"/>
                </a:solidFill>
              </a:rPr>
              <a:t>y</a:t>
            </a:r>
            <a:r>
              <a:rPr lang="en-US" altLang="en-US" smtClean="0">
                <a:solidFill>
                  <a:srgbClr val="33CC33"/>
                </a:solidFill>
              </a:rPr>
              <a:t>i</a:t>
            </a:r>
            <a:r>
              <a:rPr lang="en-US" altLang="en-US" smtClean="0">
                <a:solidFill>
                  <a:srgbClr val="0066FF"/>
                </a:solidFill>
              </a:rPr>
              <a:t>n</a:t>
            </a:r>
            <a:r>
              <a:rPr lang="en-US" altLang="en-US" smtClean="0">
                <a:solidFill>
                  <a:schemeClr val="folHlink"/>
                </a:solidFill>
              </a:rPr>
              <a:t>g</a:t>
            </a:r>
            <a:r>
              <a:rPr lang="en-US" altLang="en-US" smtClean="0">
                <a:solidFill>
                  <a:srgbClr val="FF3399"/>
                </a:solidFill>
              </a:rPr>
              <a:t> t</a:t>
            </a:r>
            <a:r>
              <a:rPr lang="en-US" altLang="en-US" smtClean="0">
                <a:solidFill>
                  <a:srgbClr val="FF0000"/>
                </a:solidFill>
              </a:rPr>
              <a:t>o</a:t>
            </a:r>
            <a:r>
              <a:rPr lang="en-US" altLang="en-US" smtClean="0">
                <a:solidFill>
                  <a:srgbClr val="FF3399"/>
                </a:solidFill>
              </a:rPr>
              <a:t> </a:t>
            </a:r>
            <a:r>
              <a:rPr lang="en-US" altLang="en-US" smtClean="0">
                <a:solidFill>
                  <a:srgbClr val="FF6600"/>
                </a:solidFill>
              </a:rPr>
              <a:t>b</a:t>
            </a:r>
            <a:r>
              <a:rPr lang="en-US" altLang="en-US" smtClean="0">
                <a:solidFill>
                  <a:srgbClr val="FFFF00"/>
                </a:solidFill>
              </a:rPr>
              <a:t>e </a:t>
            </a:r>
            <a:r>
              <a:rPr lang="en-US" altLang="en-US" smtClean="0">
                <a:solidFill>
                  <a:srgbClr val="33CC33"/>
                </a:solidFill>
              </a:rPr>
              <a:t>c</a:t>
            </a:r>
            <a:r>
              <a:rPr lang="en-US" altLang="en-US" smtClean="0">
                <a:solidFill>
                  <a:srgbClr val="0066FF"/>
                </a:solidFill>
              </a:rPr>
              <a:t>r</a:t>
            </a:r>
            <a:r>
              <a:rPr lang="en-US" altLang="en-US" smtClean="0">
                <a:solidFill>
                  <a:schemeClr val="folHlink"/>
                </a:solidFill>
              </a:rPr>
              <a:t>e</a:t>
            </a:r>
            <a:r>
              <a:rPr lang="en-US" altLang="en-US" smtClean="0">
                <a:solidFill>
                  <a:srgbClr val="FF3399"/>
                </a:solidFill>
              </a:rPr>
              <a:t>a</a:t>
            </a:r>
            <a:r>
              <a:rPr lang="en-US" altLang="en-US" smtClean="0">
                <a:solidFill>
                  <a:srgbClr val="FF0000"/>
                </a:solidFill>
              </a:rPr>
              <a:t>t</a:t>
            </a:r>
            <a:r>
              <a:rPr lang="en-US" altLang="en-US" smtClean="0">
                <a:solidFill>
                  <a:srgbClr val="FF6600"/>
                </a:solidFill>
              </a:rPr>
              <a:t>i</a:t>
            </a:r>
            <a:r>
              <a:rPr lang="en-US" altLang="en-US" smtClean="0">
                <a:solidFill>
                  <a:srgbClr val="FFFF00"/>
                </a:solidFill>
              </a:rPr>
              <a:t>v</a:t>
            </a:r>
            <a:r>
              <a:rPr lang="en-US" altLang="en-US" smtClean="0">
                <a:solidFill>
                  <a:srgbClr val="33CC33"/>
                </a:solidFill>
              </a:rPr>
              <a:t>e</a:t>
            </a:r>
            <a:r>
              <a:rPr lang="en-US" altLang="en-US" smtClean="0">
                <a:solidFill>
                  <a:srgbClr val="FF3399"/>
                </a:solidFill>
              </a:rPr>
              <a:t> </a:t>
            </a:r>
            <a:r>
              <a:rPr lang="en-US" altLang="en-US" smtClean="0">
                <a:solidFill>
                  <a:srgbClr val="0066FF"/>
                </a:solidFill>
              </a:rPr>
              <a:t>c</a:t>
            </a:r>
            <a:r>
              <a:rPr lang="en-US" altLang="en-US" smtClean="0">
                <a:solidFill>
                  <a:schemeClr val="folHlink"/>
                </a:solidFill>
              </a:rPr>
              <a:t>a</a:t>
            </a:r>
            <a:r>
              <a:rPr lang="en-US" altLang="en-US" smtClean="0">
                <a:solidFill>
                  <a:srgbClr val="FF3399"/>
                </a:solidFill>
              </a:rPr>
              <a:t>n </a:t>
            </a:r>
            <a:r>
              <a:rPr lang="en-US" altLang="en-US" smtClean="0">
                <a:solidFill>
                  <a:srgbClr val="FF0000"/>
                </a:solidFill>
              </a:rPr>
              <a:t>a</a:t>
            </a:r>
            <a:r>
              <a:rPr lang="en-US" altLang="en-US" smtClean="0">
                <a:solidFill>
                  <a:srgbClr val="FF6600"/>
                </a:solidFill>
              </a:rPr>
              <a:t>l</a:t>
            </a:r>
            <a:r>
              <a:rPr lang="en-US" altLang="en-US" smtClean="0">
                <a:solidFill>
                  <a:srgbClr val="FFFF00"/>
                </a:solidFill>
              </a:rPr>
              <a:t>s</a:t>
            </a:r>
            <a:r>
              <a:rPr lang="en-US" altLang="en-US" smtClean="0">
                <a:solidFill>
                  <a:srgbClr val="33CC33"/>
                </a:solidFill>
              </a:rPr>
              <a:t>o</a:t>
            </a:r>
            <a:r>
              <a:rPr lang="en-US" altLang="en-US" smtClean="0">
                <a:solidFill>
                  <a:srgbClr val="FF3399"/>
                </a:solidFill>
              </a:rPr>
              <a:t> </a:t>
            </a:r>
            <a:r>
              <a:rPr lang="en-US" altLang="en-US" smtClean="0">
                <a:solidFill>
                  <a:srgbClr val="0066FF"/>
                </a:solidFill>
              </a:rPr>
              <a:t>b</a:t>
            </a:r>
            <a:r>
              <a:rPr lang="en-US" altLang="en-US" smtClean="0">
                <a:solidFill>
                  <a:schemeClr val="folHlink"/>
                </a:solidFill>
              </a:rPr>
              <a:t>e</a:t>
            </a:r>
            <a:r>
              <a:rPr lang="en-US" altLang="en-US" smtClean="0">
                <a:solidFill>
                  <a:srgbClr val="FF3399"/>
                </a:solidFill>
              </a:rPr>
              <a:t> b</a:t>
            </a:r>
            <a:r>
              <a:rPr lang="en-US" altLang="en-US" smtClean="0">
                <a:solidFill>
                  <a:srgbClr val="FF0000"/>
                </a:solidFill>
              </a:rPr>
              <a:t>a</a:t>
            </a:r>
            <a:r>
              <a:rPr lang="en-US" altLang="en-US" smtClean="0">
                <a:solidFill>
                  <a:srgbClr val="FF6600"/>
                </a:solidFill>
              </a:rPr>
              <a:t>d</a:t>
            </a:r>
          </a:p>
          <a:p>
            <a:pPr eaLnBrk="1" hangingPunct="1">
              <a:lnSpc>
                <a:spcPct val="90000"/>
              </a:lnSpc>
              <a:buFont typeface="Wingdings" panose="05000000000000000000" pitchFamily="2" charset="2"/>
              <a:buNone/>
            </a:pPr>
            <a:endParaRPr lang="en-US" altLang="en-US" smtClean="0"/>
          </a:p>
        </p:txBody>
      </p:sp>
    </p:spTree>
    <p:extLst>
      <p:ext uri="{BB962C8B-B14F-4D97-AF65-F5344CB8AC3E}">
        <p14:creationId xmlns:p14="http://schemas.microsoft.com/office/powerpoint/2010/main" val="3444388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Background - Good</a:t>
            </a:r>
          </a:p>
        </p:txBody>
      </p:sp>
      <p:sp>
        <p:nvSpPr>
          <p:cNvPr id="14339" name="Rectangle 3"/>
          <p:cNvSpPr>
            <a:spLocks noGrp="1" noChangeArrowheads="1"/>
          </p:cNvSpPr>
          <p:nvPr>
            <p:ph type="body" idx="1"/>
          </p:nvPr>
        </p:nvSpPr>
        <p:spPr/>
        <p:txBody>
          <a:bodyPr/>
          <a:lstStyle/>
          <a:p>
            <a:pPr eaLnBrk="1" hangingPunct="1"/>
            <a:r>
              <a:rPr lang="en-US" altLang="en-US" smtClean="0"/>
              <a:t>Use backgrounds such as this one that are attractive but simple</a:t>
            </a:r>
          </a:p>
          <a:p>
            <a:pPr eaLnBrk="1" hangingPunct="1"/>
            <a:endParaRPr lang="en-US" altLang="en-US" smtClean="0"/>
          </a:p>
          <a:p>
            <a:pPr eaLnBrk="1" hangingPunct="1"/>
            <a:r>
              <a:rPr lang="en-US" altLang="en-US" smtClean="0"/>
              <a:t>Use backgrounds which are light</a:t>
            </a:r>
          </a:p>
          <a:p>
            <a:pPr eaLnBrk="1" hangingPunct="1"/>
            <a:endParaRPr lang="en-US" altLang="en-US" smtClean="0"/>
          </a:p>
          <a:p>
            <a:pPr eaLnBrk="1" hangingPunct="1"/>
            <a:r>
              <a:rPr lang="en-US" altLang="en-US" smtClean="0"/>
              <a:t>Use the same background consistently throughout your presentation</a:t>
            </a:r>
          </a:p>
        </p:txBody>
      </p:sp>
    </p:spTree>
    <p:extLst>
      <p:ext uri="{BB962C8B-B14F-4D97-AF65-F5344CB8AC3E}">
        <p14:creationId xmlns:p14="http://schemas.microsoft.com/office/powerpoint/2010/main" val="789281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08954" y="0"/>
            <a:ext cx="7886700" cy="1325563"/>
          </a:xfrm>
          <a:gradFill rotWithShape="0">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p:spPr>
        <p:txBody>
          <a:bodyPr/>
          <a:lstStyle/>
          <a:p>
            <a:pPr eaLnBrk="1" hangingPunct="1"/>
            <a:r>
              <a:rPr lang="en-US" altLang="en-US" smtClean="0"/>
              <a:t>Background – Bad</a:t>
            </a:r>
          </a:p>
        </p:txBody>
      </p:sp>
      <p:sp>
        <p:nvSpPr>
          <p:cNvPr id="15363" name="Rectangle 3"/>
          <p:cNvSpPr>
            <a:spLocks noGrp="1" noChangeArrowheads="1"/>
          </p:cNvSpPr>
          <p:nvPr>
            <p:ph type="body" idx="1"/>
          </p:nvPr>
        </p:nvSpPr>
        <p:spPr>
          <a:xfrm>
            <a:off x="808954" y="1325563"/>
            <a:ext cx="7886700" cy="4351338"/>
          </a:xfrm>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18900000" scaled="1"/>
          </a:gradFill>
        </p:spPr>
        <p:txBody>
          <a:bodyPr/>
          <a:lstStyle/>
          <a:p>
            <a:pPr eaLnBrk="1" hangingPunct="1"/>
            <a:r>
              <a:rPr lang="en-US" altLang="en-US" smtClean="0">
                <a:solidFill>
                  <a:schemeClr val="accent1"/>
                </a:solidFill>
              </a:rPr>
              <a:t>Avoid backgrounds that are distracting or difficult to read from</a:t>
            </a:r>
          </a:p>
          <a:p>
            <a:pPr eaLnBrk="1" hangingPunct="1"/>
            <a:r>
              <a:rPr lang="en-US" altLang="en-US" smtClean="0">
                <a:solidFill>
                  <a:schemeClr val="accent1"/>
                </a:solidFill>
              </a:rPr>
              <a:t>Always be consistent with the background that you use</a:t>
            </a:r>
          </a:p>
          <a:p>
            <a:pPr eaLnBrk="1" hangingPunct="1">
              <a:buFont typeface="Wingdings" panose="05000000000000000000" pitchFamily="2" charset="2"/>
              <a:buNone/>
            </a:pPr>
            <a:endParaRPr lang="en-US" altLang="en-US" smtClean="0">
              <a:solidFill>
                <a:schemeClr val="accent1"/>
              </a:solidFill>
            </a:endParaRPr>
          </a:p>
          <a:p>
            <a:pPr eaLnBrk="1" hangingPunct="1"/>
            <a:endParaRPr lang="en-US" altLang="en-US" smtClean="0">
              <a:solidFill>
                <a:schemeClr val="accent1"/>
              </a:solidFill>
            </a:endParaRPr>
          </a:p>
          <a:p>
            <a:pPr eaLnBrk="1" hangingPunct="1"/>
            <a:endParaRPr lang="en-US" altLang="en-US" smtClean="0">
              <a:solidFill>
                <a:schemeClr val="accent1"/>
              </a:solidFill>
            </a:endParaRPr>
          </a:p>
          <a:p>
            <a:pPr eaLnBrk="1" hangingPunct="1"/>
            <a:endParaRPr lang="en-US" altLang="en-US" smtClean="0">
              <a:solidFill>
                <a:schemeClr val="accent1"/>
              </a:solidFill>
            </a:endParaRPr>
          </a:p>
        </p:txBody>
      </p:sp>
      <p:pic>
        <p:nvPicPr>
          <p:cNvPr id="6148" name="Picture 4" descr="C:\Program Files\Common Files\Microsoft Shared\Clipart\cagcat50\pe0767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3886200"/>
            <a:ext cx="2473325"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412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Graphs - Good</a:t>
            </a:r>
          </a:p>
        </p:txBody>
      </p:sp>
      <p:sp>
        <p:nvSpPr>
          <p:cNvPr id="16387" name="Rectangle 3"/>
          <p:cNvSpPr>
            <a:spLocks noGrp="1" noChangeArrowheads="1"/>
          </p:cNvSpPr>
          <p:nvPr>
            <p:ph type="body" idx="1"/>
          </p:nvPr>
        </p:nvSpPr>
        <p:spPr/>
        <p:txBody>
          <a:bodyPr/>
          <a:lstStyle/>
          <a:p>
            <a:pPr eaLnBrk="1" hangingPunct="1"/>
            <a:r>
              <a:rPr lang="en-US" altLang="en-US" smtClean="0"/>
              <a:t>Use graphs rather than just charts and words</a:t>
            </a:r>
          </a:p>
          <a:p>
            <a:pPr lvl="1" eaLnBrk="1" hangingPunct="1"/>
            <a:r>
              <a:rPr lang="en-US" altLang="en-US" smtClean="0"/>
              <a:t>Data in graphs is easier to comprehend &amp; retain than is raw data</a:t>
            </a:r>
          </a:p>
          <a:p>
            <a:pPr lvl="1" eaLnBrk="1" hangingPunct="1"/>
            <a:r>
              <a:rPr lang="en-US" altLang="en-US" smtClean="0"/>
              <a:t>Trends are easier to visualize in graph form</a:t>
            </a:r>
          </a:p>
          <a:p>
            <a:pPr lvl="1" eaLnBrk="1" hangingPunct="1"/>
            <a:endParaRPr lang="en-US" altLang="en-US" smtClean="0"/>
          </a:p>
          <a:p>
            <a:pPr eaLnBrk="1" hangingPunct="1"/>
            <a:r>
              <a:rPr lang="en-US" altLang="en-US" smtClean="0"/>
              <a:t>Always title your graphs</a:t>
            </a:r>
          </a:p>
          <a:p>
            <a:pPr eaLnBrk="1" hangingPunct="1"/>
            <a:endParaRPr lang="en-US" altLang="en-US" smtClean="0"/>
          </a:p>
        </p:txBody>
      </p:sp>
    </p:spTree>
    <p:extLst>
      <p:ext uri="{BB962C8B-B14F-4D97-AF65-F5344CB8AC3E}">
        <p14:creationId xmlns:p14="http://schemas.microsoft.com/office/powerpoint/2010/main" val="609695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Graphs - Bad</a:t>
            </a:r>
          </a:p>
        </p:txBody>
      </p:sp>
      <p:graphicFrame>
        <p:nvGraphicFramePr>
          <p:cNvPr id="17411" name="Object 5"/>
          <p:cNvGraphicFramePr>
            <a:graphicFrameLocks noChangeAspect="1"/>
          </p:cNvGraphicFramePr>
          <p:nvPr/>
        </p:nvGraphicFramePr>
        <p:xfrm>
          <a:off x="2133600" y="3181350"/>
          <a:ext cx="4724400" cy="765175"/>
        </p:xfrm>
        <a:graphic>
          <a:graphicData uri="http://schemas.openxmlformats.org/presentationml/2006/ole">
            <mc:AlternateContent xmlns:mc="http://schemas.openxmlformats.org/markup-compatibility/2006">
              <mc:Choice xmlns:v="urn:schemas-microsoft-com:vml" Requires="v">
                <p:oleObj spid="_x0000_s1026" name="Worksheet" r:id="rId3" imgW="3057934" imgH="495488" progId="Excel.Sheet.8">
                  <p:embed/>
                </p:oleObj>
              </mc:Choice>
              <mc:Fallback>
                <p:oleObj name="Worksheet" r:id="rId3" imgW="3057934" imgH="495488"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181350"/>
                        <a:ext cx="47244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50582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240507"/>
            <a:ext cx="8001000" cy="1143000"/>
          </a:xfrm>
        </p:spPr>
        <p:txBody>
          <a:bodyPr/>
          <a:lstStyle/>
          <a:p>
            <a:pPr eaLnBrk="1" hangingPunct="1"/>
            <a:r>
              <a:rPr lang="en-US" altLang="en-US" smtClean="0"/>
              <a:t>Graphs - Good</a:t>
            </a:r>
          </a:p>
        </p:txBody>
      </p:sp>
      <p:graphicFrame>
        <p:nvGraphicFramePr>
          <p:cNvPr id="18435" name="Object 6"/>
          <p:cNvGraphicFramePr>
            <a:graphicFrameLocks noChangeAspect="1"/>
          </p:cNvGraphicFramePr>
          <p:nvPr>
            <p:ph type="chart" sz="half" idx="1"/>
          </p:nvPr>
        </p:nvGraphicFramePr>
        <p:xfrm>
          <a:off x="914400" y="2362200"/>
          <a:ext cx="3924300" cy="3733800"/>
        </p:xfrm>
        <a:graphic>
          <a:graphicData uri="http://schemas.openxmlformats.org/presentationml/2006/ole">
            <mc:AlternateContent xmlns:mc="http://schemas.openxmlformats.org/markup-compatibility/2006">
              <mc:Choice xmlns:v="urn:schemas-microsoft-com:vml" Requires="v">
                <p:oleObj spid="_x0000_s2050" name="Chart" r:id="rId3" imgW="3924148" imgH="3733769" progId="MSGraph.Chart.8">
                  <p:embed followColorScheme="full"/>
                </p:oleObj>
              </mc:Choice>
              <mc:Fallback>
                <p:oleObj name="Chart" r:id="rId3" imgW="3924148" imgH="3733769" progId="MSGraph.Chart.8">
                  <p:embed followColorScheme="full"/>
                  <p:pic>
                    <p:nvPicPr>
                      <p:cNvPr id="0" name=""/>
                      <p:cNvPicPr>
                        <a:picLocks noChangeAspect="1" noChangeArrowheads="1"/>
                      </p:cNvPicPr>
                      <p:nvPr/>
                    </p:nvPicPr>
                    <p:blipFill>
                      <a:blip r:embed="rId4"/>
                      <a:srcRect/>
                      <a:stretch>
                        <a:fillRect/>
                      </a:stretch>
                    </p:blipFill>
                    <p:spPr bwMode="auto">
                      <a:xfrm>
                        <a:off x="914400" y="2362200"/>
                        <a:ext cx="39243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436" name="Object 7"/>
          <p:cNvGraphicFramePr>
            <a:graphicFrameLocks noChangeAspect="1"/>
          </p:cNvGraphicFramePr>
          <p:nvPr>
            <p:extLst>
              <p:ext uri="{D42A27DB-BD31-4B8C-83A1-F6EECF244321}">
                <p14:modId xmlns:p14="http://schemas.microsoft.com/office/powerpoint/2010/main" val="475161153"/>
              </p:ext>
            </p:extLst>
          </p:nvPr>
        </p:nvGraphicFramePr>
        <p:xfrm>
          <a:off x="686594" y="1034671"/>
          <a:ext cx="8304212" cy="4632325"/>
        </p:xfrm>
        <a:graphic>
          <a:graphicData uri="http://schemas.openxmlformats.org/presentationml/2006/ole">
            <mc:AlternateContent xmlns:mc="http://schemas.openxmlformats.org/markup-compatibility/2006">
              <mc:Choice xmlns:v="urn:schemas-microsoft-com:vml" Requires="v">
                <p:oleObj spid="_x0000_s2051" name="Chart" r:id="rId5" imgW="9525294" imgH="5315232" progId="Excel.Chart.8">
                  <p:embed/>
                </p:oleObj>
              </mc:Choice>
              <mc:Fallback>
                <p:oleObj name="Chart" r:id="rId5" imgW="9525294" imgH="5315232" progId="Excel.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594" y="1034671"/>
                        <a:ext cx="8304212"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85240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78794" y="375634"/>
            <a:ext cx="8001000" cy="1143000"/>
          </a:xfrm>
        </p:spPr>
        <p:txBody>
          <a:bodyPr/>
          <a:lstStyle/>
          <a:p>
            <a:pPr eaLnBrk="1" hangingPunct="1"/>
            <a:r>
              <a:rPr lang="en-US" altLang="en-US" dirty="0" smtClean="0"/>
              <a:t>Graphs - Bad</a:t>
            </a:r>
          </a:p>
        </p:txBody>
      </p:sp>
      <p:graphicFrame>
        <p:nvGraphicFramePr>
          <p:cNvPr id="19459" name="Object 6"/>
          <p:cNvGraphicFramePr>
            <a:graphicFrameLocks noChangeAspect="1"/>
          </p:cNvGraphicFramePr>
          <p:nvPr>
            <p:extLst>
              <p:ext uri="{D42A27DB-BD31-4B8C-83A1-F6EECF244321}">
                <p14:modId xmlns:p14="http://schemas.microsoft.com/office/powerpoint/2010/main" val="2246804261"/>
              </p:ext>
            </p:extLst>
          </p:nvPr>
        </p:nvGraphicFramePr>
        <p:xfrm>
          <a:off x="684727" y="1425240"/>
          <a:ext cx="8077200" cy="4384675"/>
        </p:xfrm>
        <a:graphic>
          <a:graphicData uri="http://schemas.openxmlformats.org/presentationml/2006/ole">
            <mc:AlternateContent xmlns:mc="http://schemas.openxmlformats.org/markup-compatibility/2006">
              <mc:Choice xmlns:v="urn:schemas-microsoft-com:vml" Requires="v">
                <p:oleObj spid="_x0000_s3074" name="Chart" r:id="rId3" imgW="9525294" imgH="5172531" progId="Excel.Chart.8">
                  <p:embed/>
                </p:oleObj>
              </mc:Choice>
              <mc:Fallback>
                <p:oleObj name="Chart" r:id="rId3" imgW="9525294" imgH="5172531"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727" y="1425240"/>
                        <a:ext cx="8077200" cy="438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60671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Graphs - Bad</a:t>
            </a:r>
          </a:p>
        </p:txBody>
      </p:sp>
      <p:sp>
        <p:nvSpPr>
          <p:cNvPr id="20483" name="Rectangle 3"/>
          <p:cNvSpPr>
            <a:spLocks noGrp="1" noChangeArrowheads="1"/>
          </p:cNvSpPr>
          <p:nvPr>
            <p:ph type="body" idx="1"/>
          </p:nvPr>
        </p:nvSpPr>
        <p:spPr/>
        <p:txBody>
          <a:bodyPr/>
          <a:lstStyle/>
          <a:p>
            <a:pPr eaLnBrk="1" hangingPunct="1"/>
            <a:r>
              <a:rPr lang="en-US" altLang="en-US" smtClean="0"/>
              <a:t>Minor gridlines are unnecessary</a:t>
            </a:r>
          </a:p>
          <a:p>
            <a:pPr eaLnBrk="1" hangingPunct="1"/>
            <a:r>
              <a:rPr lang="en-US" altLang="en-US" smtClean="0"/>
              <a:t>Font is too small</a:t>
            </a:r>
          </a:p>
          <a:p>
            <a:pPr eaLnBrk="1" hangingPunct="1"/>
            <a:r>
              <a:rPr lang="en-US" altLang="en-US" smtClean="0"/>
              <a:t>Colours are illogical</a:t>
            </a:r>
          </a:p>
          <a:p>
            <a:pPr eaLnBrk="1" hangingPunct="1"/>
            <a:r>
              <a:rPr lang="en-US" altLang="en-US" smtClean="0"/>
              <a:t>Title is missing</a:t>
            </a:r>
          </a:p>
          <a:p>
            <a:pPr eaLnBrk="1" hangingPunct="1"/>
            <a:r>
              <a:rPr lang="en-US" altLang="en-US" smtClean="0"/>
              <a:t>Shading is distracting</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endParaRPr lang="en-US" altLang="en-US" smtClean="0"/>
          </a:p>
        </p:txBody>
      </p:sp>
    </p:spTree>
    <p:extLst>
      <p:ext uri="{BB962C8B-B14F-4D97-AF65-F5344CB8AC3E}">
        <p14:creationId xmlns:p14="http://schemas.microsoft.com/office/powerpoint/2010/main" val="2532461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Spelling and Grammar</a:t>
            </a:r>
          </a:p>
        </p:txBody>
      </p:sp>
      <p:sp>
        <p:nvSpPr>
          <p:cNvPr id="21507" name="Rectangle 3"/>
          <p:cNvSpPr>
            <a:spLocks noGrp="1" noChangeArrowheads="1"/>
          </p:cNvSpPr>
          <p:nvPr>
            <p:ph type="body" idx="1"/>
          </p:nvPr>
        </p:nvSpPr>
        <p:spPr/>
        <p:txBody>
          <a:bodyPr/>
          <a:lstStyle/>
          <a:p>
            <a:pPr eaLnBrk="1" hangingPunct="1"/>
            <a:r>
              <a:rPr lang="en-US" altLang="en-US" smtClean="0"/>
              <a:t>Proof your slides for:</a:t>
            </a:r>
          </a:p>
          <a:p>
            <a:pPr lvl="1" eaLnBrk="1" hangingPunct="1"/>
            <a:r>
              <a:rPr lang="en-US" altLang="en-US" smtClean="0"/>
              <a:t>speling mistakes</a:t>
            </a:r>
          </a:p>
          <a:p>
            <a:pPr lvl="1" eaLnBrk="1" hangingPunct="1"/>
            <a:r>
              <a:rPr lang="en-US" altLang="en-US" smtClean="0"/>
              <a:t>the use of of repeated words</a:t>
            </a:r>
          </a:p>
          <a:p>
            <a:pPr lvl="1" eaLnBrk="1" hangingPunct="1"/>
            <a:r>
              <a:rPr lang="en-US" altLang="en-US" smtClean="0"/>
              <a:t>grammatical errors you might have make </a:t>
            </a:r>
          </a:p>
          <a:p>
            <a:pPr lvl="1" eaLnBrk="1" hangingPunct="1"/>
            <a:endParaRPr lang="en-US" altLang="en-US" smtClean="0"/>
          </a:p>
          <a:p>
            <a:pPr eaLnBrk="1" hangingPunct="1"/>
            <a:r>
              <a:rPr lang="en-US" altLang="en-US" smtClean="0"/>
              <a:t>If English is not your first language, please have someone else check your presentation!</a:t>
            </a:r>
          </a:p>
          <a:p>
            <a:pPr lvl="1" eaLnBrk="1" hangingPunct="1"/>
            <a:endParaRPr lang="en-US" altLang="en-US" smtClean="0"/>
          </a:p>
          <a:p>
            <a:pPr lvl="1" eaLnBrk="1" hangingPunct="1">
              <a:buFontTx/>
              <a:buNone/>
            </a:pPr>
            <a:endParaRPr lang="en-US" altLang="en-US" smtClean="0"/>
          </a:p>
        </p:txBody>
      </p:sp>
    </p:spTree>
    <p:extLst>
      <p:ext uri="{BB962C8B-B14F-4D97-AF65-F5344CB8AC3E}">
        <p14:creationId xmlns:p14="http://schemas.microsoft.com/office/powerpoint/2010/main" val="187921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Tips to be Covered</a:t>
            </a:r>
          </a:p>
        </p:txBody>
      </p:sp>
      <p:sp>
        <p:nvSpPr>
          <p:cNvPr id="4099" name="Rectangle 3"/>
          <p:cNvSpPr>
            <a:spLocks noGrp="1" noChangeArrowheads="1"/>
          </p:cNvSpPr>
          <p:nvPr>
            <p:ph type="body" sz="half" idx="1"/>
          </p:nvPr>
        </p:nvSpPr>
        <p:spPr>
          <a:xfrm>
            <a:off x="1066800" y="1997298"/>
            <a:ext cx="3924300" cy="3429000"/>
          </a:xfrm>
        </p:spPr>
        <p:txBody>
          <a:bodyPr>
            <a:normAutofit fontScale="92500" lnSpcReduction="20000"/>
          </a:bodyPr>
          <a:lstStyle/>
          <a:p>
            <a:pPr eaLnBrk="1" hangingPunct="1">
              <a:lnSpc>
                <a:spcPct val="90000"/>
              </a:lnSpc>
            </a:pPr>
            <a:r>
              <a:rPr lang="en-US" altLang="en-US" sz="2400" dirty="0" smtClean="0"/>
              <a:t>Outlines</a:t>
            </a:r>
          </a:p>
          <a:p>
            <a:pPr eaLnBrk="1" hangingPunct="1">
              <a:lnSpc>
                <a:spcPct val="90000"/>
              </a:lnSpc>
            </a:pPr>
            <a:r>
              <a:rPr lang="en-US" altLang="en-US" sz="2400" dirty="0" smtClean="0"/>
              <a:t>Slide Structure</a:t>
            </a:r>
          </a:p>
          <a:p>
            <a:pPr eaLnBrk="1" hangingPunct="1">
              <a:lnSpc>
                <a:spcPct val="90000"/>
              </a:lnSpc>
            </a:pPr>
            <a:r>
              <a:rPr lang="en-US" altLang="en-US" sz="2400" dirty="0" smtClean="0"/>
              <a:t>Fonts</a:t>
            </a:r>
          </a:p>
          <a:p>
            <a:pPr eaLnBrk="1" hangingPunct="1">
              <a:lnSpc>
                <a:spcPct val="90000"/>
              </a:lnSpc>
            </a:pPr>
            <a:r>
              <a:rPr lang="en-US" altLang="en-US" sz="2400" dirty="0" err="1" smtClean="0"/>
              <a:t>Colour</a:t>
            </a:r>
            <a:endParaRPr lang="en-US" altLang="en-US" sz="2400" dirty="0" smtClean="0"/>
          </a:p>
          <a:p>
            <a:pPr eaLnBrk="1" hangingPunct="1">
              <a:lnSpc>
                <a:spcPct val="90000"/>
              </a:lnSpc>
            </a:pPr>
            <a:r>
              <a:rPr lang="en-US" altLang="en-US" sz="2400" dirty="0" smtClean="0"/>
              <a:t>Background</a:t>
            </a:r>
          </a:p>
          <a:p>
            <a:pPr eaLnBrk="1" hangingPunct="1">
              <a:lnSpc>
                <a:spcPct val="90000"/>
              </a:lnSpc>
            </a:pPr>
            <a:r>
              <a:rPr lang="en-US" altLang="en-US" sz="2400" dirty="0" smtClean="0"/>
              <a:t>Graphs</a:t>
            </a:r>
          </a:p>
          <a:p>
            <a:pPr eaLnBrk="1" hangingPunct="1">
              <a:lnSpc>
                <a:spcPct val="90000"/>
              </a:lnSpc>
            </a:pPr>
            <a:r>
              <a:rPr lang="en-US" altLang="en-US" sz="2400" dirty="0" smtClean="0"/>
              <a:t>Spelling and Grammar</a:t>
            </a:r>
          </a:p>
          <a:p>
            <a:pPr eaLnBrk="1" hangingPunct="1">
              <a:lnSpc>
                <a:spcPct val="90000"/>
              </a:lnSpc>
            </a:pPr>
            <a:r>
              <a:rPr lang="en-US" altLang="en-US" sz="2400" dirty="0" smtClean="0"/>
              <a:t>Conclusions</a:t>
            </a:r>
          </a:p>
          <a:p>
            <a:pPr eaLnBrk="1" hangingPunct="1">
              <a:lnSpc>
                <a:spcPct val="90000"/>
              </a:lnSpc>
            </a:pPr>
            <a:r>
              <a:rPr lang="en-US" altLang="en-US" sz="2400" dirty="0" smtClean="0"/>
              <a:t>Questions</a:t>
            </a:r>
          </a:p>
          <a:p>
            <a:pPr eaLnBrk="1" hangingPunct="1">
              <a:lnSpc>
                <a:spcPct val="90000"/>
              </a:lnSpc>
            </a:pPr>
            <a:endParaRPr lang="en-US" altLang="en-US" sz="2400" dirty="0" smtClean="0"/>
          </a:p>
          <a:p>
            <a:pPr eaLnBrk="1" hangingPunct="1">
              <a:lnSpc>
                <a:spcPct val="90000"/>
              </a:lnSpc>
              <a:buFont typeface="Wingdings" panose="05000000000000000000" pitchFamily="2" charset="2"/>
              <a:buNone/>
            </a:pPr>
            <a:endParaRPr lang="en-US" altLang="en-US" sz="2400" dirty="0" smtClean="0"/>
          </a:p>
          <a:p>
            <a:pPr eaLnBrk="1" hangingPunct="1">
              <a:lnSpc>
                <a:spcPct val="90000"/>
              </a:lnSpc>
            </a:pPr>
            <a:endParaRPr lang="en-US" altLang="en-US" sz="2400" dirty="0" smtClean="0"/>
          </a:p>
          <a:p>
            <a:pPr eaLnBrk="1" hangingPunct="1">
              <a:lnSpc>
                <a:spcPct val="90000"/>
              </a:lnSpc>
            </a:pPr>
            <a:endParaRPr lang="en-US" altLang="en-US" sz="2400" dirty="0" smtClean="0"/>
          </a:p>
        </p:txBody>
      </p:sp>
      <p:sp>
        <p:nvSpPr>
          <p:cNvPr id="4100" name="Rectangle 4"/>
          <p:cNvSpPr>
            <a:spLocks noGrp="1" noChangeArrowheads="1"/>
          </p:cNvSpPr>
          <p:nvPr>
            <p:ph type="body" sz="half" idx="2"/>
          </p:nvPr>
        </p:nvSpPr>
        <p:spPr>
          <a:xfrm>
            <a:off x="4991100" y="2667000"/>
            <a:ext cx="3924300" cy="3429000"/>
          </a:xfrm>
        </p:spPr>
        <p:txBody>
          <a:bodyPr/>
          <a:lstStyle/>
          <a:p>
            <a:pPr eaLnBrk="1" hangingPunct="1"/>
            <a:endParaRPr lang="en-US" altLang="en-US" sz="2400" smtClean="0"/>
          </a:p>
          <a:p>
            <a:pPr eaLnBrk="1" hangingPunct="1"/>
            <a:endParaRPr lang="en-US" altLang="en-US" sz="2400" smtClean="0"/>
          </a:p>
        </p:txBody>
      </p:sp>
    </p:spTree>
    <p:extLst>
      <p:ext uri="{BB962C8B-B14F-4D97-AF65-F5344CB8AC3E}">
        <p14:creationId xmlns:p14="http://schemas.microsoft.com/office/powerpoint/2010/main" val="3073342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Conclusion</a:t>
            </a:r>
          </a:p>
        </p:txBody>
      </p:sp>
      <p:sp>
        <p:nvSpPr>
          <p:cNvPr id="22531" name="Rectangle 3"/>
          <p:cNvSpPr>
            <a:spLocks noGrp="1" noChangeArrowheads="1"/>
          </p:cNvSpPr>
          <p:nvPr>
            <p:ph type="body" idx="1"/>
          </p:nvPr>
        </p:nvSpPr>
        <p:spPr/>
        <p:txBody>
          <a:bodyPr/>
          <a:lstStyle/>
          <a:p>
            <a:pPr eaLnBrk="1" hangingPunct="1"/>
            <a:r>
              <a:rPr lang="en-US" altLang="en-US" smtClean="0"/>
              <a:t>Use an effective and strong closing</a:t>
            </a:r>
          </a:p>
          <a:p>
            <a:pPr lvl="1" eaLnBrk="1" hangingPunct="1"/>
            <a:r>
              <a:rPr lang="en-US" altLang="en-US" smtClean="0"/>
              <a:t>Your audience is likely to remember your last words</a:t>
            </a:r>
          </a:p>
          <a:p>
            <a:pPr lvl="1" eaLnBrk="1" hangingPunct="1"/>
            <a:endParaRPr lang="en-US" altLang="en-US" smtClean="0"/>
          </a:p>
          <a:p>
            <a:pPr eaLnBrk="1" hangingPunct="1"/>
            <a:r>
              <a:rPr lang="en-US" altLang="en-US" smtClean="0"/>
              <a:t>Use a conclusion slide to:</a:t>
            </a:r>
          </a:p>
          <a:p>
            <a:pPr lvl="1" eaLnBrk="1" hangingPunct="1"/>
            <a:r>
              <a:rPr lang="en-US" altLang="en-US" smtClean="0"/>
              <a:t>Summarize the main points of your presentation</a:t>
            </a:r>
          </a:p>
          <a:p>
            <a:pPr lvl="1" eaLnBrk="1" hangingPunct="1"/>
            <a:r>
              <a:rPr lang="en-US" altLang="en-US" smtClean="0"/>
              <a:t>Suggest future avenues of research</a:t>
            </a:r>
          </a:p>
          <a:p>
            <a:pPr lvl="1" eaLnBrk="1" hangingPunct="1">
              <a:buFontTx/>
              <a:buNone/>
            </a:pPr>
            <a:endParaRPr lang="en-US" altLang="en-US" smtClean="0"/>
          </a:p>
          <a:p>
            <a:pPr eaLnBrk="1" hangingPunct="1"/>
            <a:endParaRPr lang="en-US" altLang="en-US" smtClean="0"/>
          </a:p>
          <a:p>
            <a:pPr eaLnBrk="1" hangingPunct="1"/>
            <a:endParaRPr lang="en-US" altLang="en-US" smtClean="0"/>
          </a:p>
          <a:p>
            <a:pPr lvl="1" eaLnBrk="1" hangingPunct="1"/>
            <a:endParaRPr lang="en-US" altLang="en-US" smtClean="0"/>
          </a:p>
        </p:txBody>
      </p:sp>
    </p:spTree>
    <p:extLst>
      <p:ext uri="{BB962C8B-B14F-4D97-AF65-F5344CB8AC3E}">
        <p14:creationId xmlns:p14="http://schemas.microsoft.com/office/powerpoint/2010/main" val="4191925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Questions??</a:t>
            </a:r>
          </a:p>
        </p:txBody>
      </p:sp>
      <p:sp>
        <p:nvSpPr>
          <p:cNvPr id="23555" name="Rectangle 3"/>
          <p:cNvSpPr>
            <a:spLocks noGrp="1" noChangeArrowheads="1"/>
          </p:cNvSpPr>
          <p:nvPr>
            <p:ph type="body" idx="1"/>
          </p:nvPr>
        </p:nvSpPr>
        <p:spPr/>
        <p:txBody>
          <a:bodyPr/>
          <a:lstStyle/>
          <a:p>
            <a:pPr eaLnBrk="1" hangingPunct="1"/>
            <a:r>
              <a:rPr lang="en-US" altLang="en-US" smtClean="0"/>
              <a:t>End your presentation with a simple question slide to:</a:t>
            </a:r>
          </a:p>
          <a:p>
            <a:pPr lvl="1" eaLnBrk="1" hangingPunct="1"/>
            <a:r>
              <a:rPr lang="en-US" altLang="en-US" smtClean="0"/>
              <a:t>Invite your audience to ask questions</a:t>
            </a:r>
          </a:p>
          <a:p>
            <a:pPr lvl="1" eaLnBrk="1" hangingPunct="1"/>
            <a:r>
              <a:rPr lang="en-US" altLang="en-US" smtClean="0"/>
              <a:t>Provide a visual aid during question period</a:t>
            </a:r>
          </a:p>
          <a:p>
            <a:pPr lvl="1" eaLnBrk="1" hangingPunct="1"/>
            <a:r>
              <a:rPr lang="en-US" altLang="en-US" smtClean="0"/>
              <a:t>Avoid ending a presentation abruptly</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328723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Outline	</a:t>
            </a:r>
          </a:p>
        </p:txBody>
      </p:sp>
      <p:sp>
        <p:nvSpPr>
          <p:cNvPr id="5123" name="Rectangle 3"/>
          <p:cNvSpPr>
            <a:spLocks noGrp="1" noChangeArrowheads="1"/>
          </p:cNvSpPr>
          <p:nvPr>
            <p:ph type="body" idx="1"/>
          </p:nvPr>
        </p:nvSpPr>
        <p:spPr/>
        <p:txBody>
          <a:bodyPr/>
          <a:lstStyle/>
          <a:p>
            <a:pPr eaLnBrk="1" hangingPunct="1"/>
            <a:r>
              <a:rPr lang="en-US" altLang="en-US" smtClean="0"/>
              <a:t>Make your 1</a:t>
            </a:r>
            <a:r>
              <a:rPr lang="en-US" altLang="en-US" baseline="30000" smtClean="0"/>
              <a:t>st</a:t>
            </a:r>
            <a:r>
              <a:rPr lang="en-US" altLang="en-US" smtClean="0"/>
              <a:t> or 2</a:t>
            </a:r>
            <a:r>
              <a:rPr lang="en-US" altLang="en-US" baseline="30000" smtClean="0"/>
              <a:t>nd</a:t>
            </a:r>
            <a:r>
              <a:rPr lang="en-US" altLang="en-US" smtClean="0"/>
              <a:t> slide an outline of your presentation</a:t>
            </a:r>
          </a:p>
          <a:p>
            <a:pPr lvl="1" eaLnBrk="1" hangingPunct="1"/>
            <a:r>
              <a:rPr lang="en-US" altLang="en-US" smtClean="0"/>
              <a:t>Ex: previous slide</a:t>
            </a:r>
          </a:p>
          <a:p>
            <a:pPr eaLnBrk="1" hangingPunct="1"/>
            <a:r>
              <a:rPr lang="en-US" altLang="en-US" smtClean="0"/>
              <a:t>Follow the order of your outline for the rest of the presentation</a:t>
            </a:r>
          </a:p>
          <a:p>
            <a:pPr eaLnBrk="1" hangingPunct="1"/>
            <a:r>
              <a:rPr lang="en-US" altLang="en-US" smtClean="0"/>
              <a:t>Only place main points on the outline slide</a:t>
            </a:r>
          </a:p>
          <a:p>
            <a:pPr lvl="1" eaLnBrk="1" hangingPunct="1"/>
            <a:r>
              <a:rPr lang="en-US" altLang="en-US" smtClean="0"/>
              <a:t>Ex: Use the titles of each slide as main points</a:t>
            </a:r>
          </a:p>
        </p:txBody>
      </p:sp>
    </p:spTree>
    <p:extLst>
      <p:ext uri="{BB962C8B-B14F-4D97-AF65-F5344CB8AC3E}">
        <p14:creationId xmlns:p14="http://schemas.microsoft.com/office/powerpoint/2010/main" val="366978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Slide Structure – Good</a:t>
            </a:r>
          </a:p>
        </p:txBody>
      </p:sp>
      <p:sp>
        <p:nvSpPr>
          <p:cNvPr id="6147" name="Rectangle 3"/>
          <p:cNvSpPr>
            <a:spLocks noGrp="1" noChangeArrowheads="1"/>
          </p:cNvSpPr>
          <p:nvPr>
            <p:ph type="body" idx="1"/>
          </p:nvPr>
        </p:nvSpPr>
        <p:spPr/>
        <p:txBody>
          <a:bodyPr/>
          <a:lstStyle/>
          <a:p>
            <a:pPr eaLnBrk="1" hangingPunct="1"/>
            <a:r>
              <a:rPr lang="en-US" altLang="en-US" smtClean="0"/>
              <a:t>Use 1-2 slides per minute of your presentation</a:t>
            </a:r>
          </a:p>
          <a:p>
            <a:pPr eaLnBrk="1" hangingPunct="1"/>
            <a:r>
              <a:rPr lang="en-US" altLang="en-US" smtClean="0"/>
              <a:t>Write in point form, not complete sentences</a:t>
            </a:r>
          </a:p>
          <a:p>
            <a:pPr eaLnBrk="1" hangingPunct="1"/>
            <a:r>
              <a:rPr lang="en-US" altLang="en-US" smtClean="0"/>
              <a:t>Include 4-5 points per slide</a:t>
            </a:r>
          </a:p>
          <a:p>
            <a:pPr eaLnBrk="1" hangingPunct="1"/>
            <a:r>
              <a:rPr lang="en-US" altLang="en-US" smtClean="0"/>
              <a:t>Avoid wordiness: use key words and phrases only</a:t>
            </a:r>
          </a:p>
          <a:p>
            <a:pPr eaLnBrk="1" hangingPunct="1">
              <a:buFont typeface="Wingdings" panose="05000000000000000000" pitchFamily="2" charset="2"/>
              <a:buNone/>
            </a:pPr>
            <a:endParaRPr lang="en-US" altLang="en-US" smtClean="0"/>
          </a:p>
        </p:txBody>
      </p:sp>
    </p:spTree>
    <p:extLst>
      <p:ext uri="{BB962C8B-B14F-4D97-AF65-F5344CB8AC3E}">
        <p14:creationId xmlns:p14="http://schemas.microsoft.com/office/powerpoint/2010/main" val="54870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Slide Structure - Bad</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smtClean="0"/>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extLst>
      <p:ext uri="{BB962C8B-B14F-4D97-AF65-F5344CB8AC3E}">
        <p14:creationId xmlns:p14="http://schemas.microsoft.com/office/powerpoint/2010/main" val="147255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Slide Structure – Good</a:t>
            </a:r>
          </a:p>
        </p:txBody>
      </p:sp>
      <p:sp>
        <p:nvSpPr>
          <p:cNvPr id="34819" name="Rectangle 3"/>
          <p:cNvSpPr>
            <a:spLocks noGrp="1" noChangeArrowheads="1"/>
          </p:cNvSpPr>
          <p:nvPr>
            <p:ph type="body" idx="1"/>
          </p:nvPr>
        </p:nvSpPr>
        <p:spPr/>
        <p:txBody>
          <a:bodyPr/>
          <a:lstStyle/>
          <a:p>
            <a:pPr eaLnBrk="1" hangingPunct="1"/>
            <a:r>
              <a:rPr lang="en-US" altLang="en-US" smtClean="0"/>
              <a:t>Show one point at a time:</a:t>
            </a:r>
          </a:p>
          <a:p>
            <a:pPr lvl="1" eaLnBrk="1" hangingPunct="1"/>
            <a:r>
              <a:rPr lang="en-US" altLang="en-US" smtClean="0"/>
              <a:t>Will help audience concentrate on what you are saying</a:t>
            </a:r>
          </a:p>
          <a:p>
            <a:pPr lvl="1" eaLnBrk="1" hangingPunct="1"/>
            <a:r>
              <a:rPr lang="en-US" altLang="en-US" smtClean="0"/>
              <a:t>Will prevent audience from reading ahead</a:t>
            </a:r>
          </a:p>
          <a:p>
            <a:pPr lvl="1" eaLnBrk="1" hangingPunct="1"/>
            <a:r>
              <a:rPr lang="en-US" altLang="en-US" smtClean="0"/>
              <a:t>Will help you keep your presentation focused</a:t>
            </a:r>
          </a:p>
        </p:txBody>
      </p:sp>
    </p:spTree>
    <p:extLst>
      <p:ext uri="{BB962C8B-B14F-4D97-AF65-F5344CB8AC3E}">
        <p14:creationId xmlns:p14="http://schemas.microsoft.com/office/powerpoint/2010/main" val="3401218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Slide Structure - Bad</a:t>
            </a:r>
          </a:p>
        </p:txBody>
      </p:sp>
      <p:sp>
        <p:nvSpPr>
          <p:cNvPr id="35843" name="Rectangle 3"/>
          <p:cNvSpPr>
            <a:spLocks noGrp="1" noChangeArrowheads="1"/>
          </p:cNvSpPr>
          <p:nvPr>
            <p:ph type="body" idx="1"/>
          </p:nvPr>
        </p:nvSpPr>
        <p:spPr/>
        <p:txBody>
          <a:bodyPr/>
          <a:lstStyle/>
          <a:p>
            <a:pPr eaLnBrk="1" hangingPunct="1"/>
            <a:r>
              <a:rPr lang="en-US" altLang="en-US" smtClean="0"/>
              <a:t>Do not use distracting animation</a:t>
            </a:r>
          </a:p>
          <a:p>
            <a:pPr eaLnBrk="1" hangingPunct="1"/>
            <a:endParaRPr lang="en-US" altLang="en-US" smtClean="0"/>
          </a:p>
          <a:p>
            <a:pPr eaLnBrk="1" hangingPunct="1"/>
            <a:r>
              <a:rPr lang="en-US" altLang="en-US" smtClean="0"/>
              <a:t>Do not go overboard with the animation</a:t>
            </a:r>
          </a:p>
          <a:p>
            <a:pPr eaLnBrk="1" hangingPunct="1"/>
            <a:endParaRPr lang="en-US" altLang="en-US" smtClean="0"/>
          </a:p>
          <a:p>
            <a:pPr eaLnBrk="1" hangingPunct="1"/>
            <a:r>
              <a:rPr lang="en-US" altLang="en-US" smtClean="0"/>
              <a:t>Be consistent with the animation that you use</a:t>
            </a:r>
          </a:p>
        </p:txBody>
      </p:sp>
    </p:spTree>
    <p:extLst>
      <p:ext uri="{BB962C8B-B14F-4D97-AF65-F5344CB8AC3E}">
        <p14:creationId xmlns:p14="http://schemas.microsoft.com/office/powerpoint/2010/main" val="2310453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3000"/>
                                  </p:stCondLst>
                                  <p:iterate type="wd">
                                    <p:tmPct val="100000"/>
                                  </p:iterate>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75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par>
                          <p:cTn id="11" fill="hold" nodeType="afterGroup">
                            <p:stCondLst>
                              <p:cond delay="6750"/>
                            </p:stCondLst>
                            <p:childTnLst>
                              <p:par>
                                <p:cTn id="12" presetID="15" presetClass="entr" presetSubtype="0" fill="hold" grpId="0" nodeType="afterEffect">
                                  <p:stCondLst>
                                    <p:cond delay="3000"/>
                                  </p:stCondLst>
                                  <p:iterate type="wd">
                                    <p:tmPct val="100000"/>
                                  </p:iterate>
                                  <p:childTnLst>
                                    <p:set>
                                      <p:cBhvr>
                                        <p:cTn id="13" dur="1" fill="hold">
                                          <p:stCondLst>
                                            <p:cond delay="0"/>
                                          </p:stCondLst>
                                        </p:cTn>
                                        <p:tgtEl>
                                          <p:spTgt spid="35843">
                                            <p:txEl>
                                              <p:pRg st="2" end="2"/>
                                            </p:txEl>
                                          </p:spTgt>
                                        </p:tgtEl>
                                        <p:attrNameLst>
                                          <p:attrName>style.visibility</p:attrName>
                                        </p:attrNameLst>
                                      </p:cBhvr>
                                      <p:to>
                                        <p:strVal val="visible"/>
                                      </p:to>
                                    </p:set>
                                    <p:anim calcmode="lin" valueType="num">
                                      <p:cBhvr>
                                        <p:cTn id="14" dur="75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15" dur="75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16" dur="75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75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2"/>
                                            </p:cond>
                                          </p:stCondLst>
                                          <p:endCondLst>
                                            <p:cond evt="onStopAudio" delay="0">
                                              <p:tgtEl>
                                                <p:sldTgt/>
                                              </p:tgtEl>
                                            </p:cond>
                                          </p:endCondLst>
                                        </p:cTn>
                                        <p:tgtEl>
                                          <p:sndTgt r:embed="rId2" name="ricochet.wav"/>
                                        </p:tgtEl>
                                      </p:cMediaNode>
                                    </p:audio>
                                  </p:subTnLst>
                                </p:cTn>
                              </p:par>
                            </p:childTnLst>
                          </p:cTn>
                        </p:par>
                        <p:par>
                          <p:cTn id="18" fill="hold" nodeType="afterGroup">
                            <p:stCondLst>
                              <p:cond delay="15000"/>
                            </p:stCondLst>
                            <p:childTnLst>
                              <p:par>
                                <p:cTn id="19" presetID="15" presetClass="entr" presetSubtype="0" fill="hold" grpId="0" nodeType="afterEffect">
                                  <p:stCondLst>
                                    <p:cond delay="3000"/>
                                  </p:stCondLst>
                                  <p:iterate type="wd">
                                    <p:tmPct val="100000"/>
                                  </p:iterate>
                                  <p:childTnLst>
                                    <p:set>
                                      <p:cBhvr>
                                        <p:cTn id="20" dur="1" fill="hold">
                                          <p:stCondLst>
                                            <p:cond delay="0"/>
                                          </p:stCondLst>
                                        </p:cTn>
                                        <p:tgtEl>
                                          <p:spTgt spid="35843">
                                            <p:txEl>
                                              <p:pRg st="4" end="4"/>
                                            </p:txEl>
                                          </p:spTgt>
                                        </p:tgtEl>
                                        <p:attrNameLst>
                                          <p:attrName>style.visibility</p:attrName>
                                        </p:attrNameLst>
                                      </p:cBhvr>
                                      <p:to>
                                        <p:strVal val="visible"/>
                                      </p:to>
                                    </p:set>
                                    <p:anim calcmode="lin" valueType="num">
                                      <p:cBhvr>
                                        <p:cTn id="21" dur="750" fill="hold"/>
                                        <p:tgtEl>
                                          <p:spTgt spid="35843">
                                            <p:txEl>
                                              <p:pRg st="4" end="4"/>
                                            </p:txEl>
                                          </p:spTgt>
                                        </p:tgtEl>
                                        <p:attrNameLst>
                                          <p:attrName>ppt_w</p:attrName>
                                        </p:attrNameLst>
                                      </p:cBhvr>
                                      <p:tavLst>
                                        <p:tav tm="0">
                                          <p:val>
                                            <p:fltVal val="0"/>
                                          </p:val>
                                        </p:tav>
                                        <p:tav tm="100000">
                                          <p:val>
                                            <p:strVal val="#ppt_w"/>
                                          </p:val>
                                        </p:tav>
                                      </p:tavLst>
                                    </p:anim>
                                    <p:anim calcmode="lin" valueType="num">
                                      <p:cBhvr>
                                        <p:cTn id="22" dur="750" fill="hold"/>
                                        <p:tgtEl>
                                          <p:spTgt spid="35843">
                                            <p:txEl>
                                              <p:pRg st="4" end="4"/>
                                            </p:txEl>
                                          </p:spTgt>
                                        </p:tgtEl>
                                        <p:attrNameLst>
                                          <p:attrName>ppt_h</p:attrName>
                                        </p:attrNameLst>
                                      </p:cBhvr>
                                      <p:tavLst>
                                        <p:tav tm="0">
                                          <p:val>
                                            <p:fltVal val="0"/>
                                          </p:val>
                                        </p:tav>
                                        <p:tav tm="100000">
                                          <p:val>
                                            <p:strVal val="#ppt_h"/>
                                          </p:val>
                                        </p:tav>
                                      </p:tavLst>
                                    </p:anim>
                                    <p:anim calcmode="lin" valueType="num">
                                      <p:cBhvr>
                                        <p:cTn id="23" dur="750" fill="hold"/>
                                        <p:tgtEl>
                                          <p:spTgt spid="358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4" dur="750" fill="hold"/>
                                        <p:tgtEl>
                                          <p:spTgt spid="35843">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2" name="ricoche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advAuto="3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Fonts - Good</a:t>
            </a:r>
          </a:p>
        </p:txBody>
      </p:sp>
      <p:sp>
        <p:nvSpPr>
          <p:cNvPr id="10243" name="Rectangle 3"/>
          <p:cNvSpPr>
            <a:spLocks noGrp="1" noChangeArrowheads="1"/>
          </p:cNvSpPr>
          <p:nvPr>
            <p:ph type="body" idx="1"/>
          </p:nvPr>
        </p:nvSpPr>
        <p:spPr/>
        <p:txBody>
          <a:bodyPr/>
          <a:lstStyle/>
          <a:p>
            <a:pPr eaLnBrk="1" hangingPunct="1"/>
            <a:r>
              <a:rPr lang="en-US" altLang="en-US" smtClean="0"/>
              <a:t>Use at least an 18-point font</a:t>
            </a:r>
          </a:p>
          <a:p>
            <a:pPr eaLnBrk="1" hangingPunct="1"/>
            <a:r>
              <a:rPr lang="en-US" altLang="en-US" smtClean="0"/>
              <a:t>Use different size fonts for main points and secondary points</a:t>
            </a:r>
          </a:p>
          <a:p>
            <a:pPr lvl="1" eaLnBrk="1" hangingPunct="1"/>
            <a:r>
              <a:rPr lang="en-US" altLang="en-US" smtClean="0"/>
              <a:t>this font is 24-point, the main point font is 28-point, and the title font is 36-point</a:t>
            </a:r>
          </a:p>
          <a:p>
            <a:pPr eaLnBrk="1" hangingPunct="1"/>
            <a:r>
              <a:rPr lang="en-US" altLang="en-US" smtClean="0"/>
              <a:t>Use a standard font like Times New Roman or Arial</a:t>
            </a:r>
          </a:p>
          <a:p>
            <a:pPr lvl="1" eaLnBrk="1" hangingPunct="1">
              <a:buFontTx/>
              <a:buNone/>
            </a:pPr>
            <a:endParaRPr lang="en-US" altLang="en-US" smtClean="0"/>
          </a:p>
          <a:p>
            <a:pPr lvl="1" eaLnBrk="1" hangingPunct="1"/>
            <a:endParaRPr lang="en-US" altLang="en-US" smtClean="0"/>
          </a:p>
          <a:p>
            <a:pPr eaLnBrk="1" hangingPunct="1">
              <a:buFont typeface="Wingdings" panose="05000000000000000000" pitchFamily="2" charset="2"/>
              <a:buNone/>
            </a:pPr>
            <a:endParaRPr lang="en-US" altLang="en-US" sz="1400" smtClean="0"/>
          </a:p>
          <a:p>
            <a:pPr eaLnBrk="1" hangingPunct="1"/>
            <a:endParaRPr lang="en-US" altLang="en-US" sz="1400" smtClean="0"/>
          </a:p>
        </p:txBody>
      </p:sp>
    </p:spTree>
    <p:extLst>
      <p:ext uri="{BB962C8B-B14F-4D97-AF65-F5344CB8AC3E}">
        <p14:creationId xmlns:p14="http://schemas.microsoft.com/office/powerpoint/2010/main" val="3804203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Fonts - Bad</a:t>
            </a:r>
          </a:p>
        </p:txBody>
      </p:sp>
      <p:sp>
        <p:nvSpPr>
          <p:cNvPr id="11267" name="Rectangle 3"/>
          <p:cNvSpPr>
            <a:spLocks noGrp="1" noChangeArrowheads="1"/>
          </p:cNvSpPr>
          <p:nvPr>
            <p:ph type="body" idx="1"/>
          </p:nvPr>
        </p:nvSpPr>
        <p:spPr/>
        <p:txBody>
          <a:bodyPr/>
          <a:lstStyle/>
          <a:p>
            <a:pPr eaLnBrk="1" hangingPunct="1"/>
            <a:r>
              <a:rPr lang="en-US" altLang="en-US" sz="1400" smtClean="0"/>
              <a:t>If you use a small font, your audience won’t be able to read what you have written</a:t>
            </a:r>
          </a:p>
          <a:p>
            <a:pPr eaLnBrk="1" hangingPunct="1"/>
            <a:endParaRPr lang="en-US" altLang="en-US" sz="1400" smtClean="0"/>
          </a:p>
          <a:p>
            <a:pPr eaLnBrk="1" hangingPunct="1"/>
            <a:r>
              <a:rPr lang="en-US" altLang="en-US" smtClean="0"/>
              <a:t>CAPITALIZE ONLY WHEN NECESSARY.  IT IS DIFFICULT TO READ</a:t>
            </a:r>
          </a:p>
          <a:p>
            <a:pPr eaLnBrk="1" hangingPunct="1"/>
            <a:endParaRPr lang="en-US" altLang="en-US" smtClean="0"/>
          </a:p>
          <a:p>
            <a:pPr eaLnBrk="1" hangingPunct="1"/>
            <a:r>
              <a:rPr lang="en-US" altLang="en-US" smtClean="0">
                <a:latin typeface="Impact" panose="020B0806030902050204" pitchFamily="34" charset="0"/>
              </a:rPr>
              <a:t>Don’t use a complicated font</a:t>
            </a:r>
          </a:p>
          <a:p>
            <a:pPr eaLnBrk="1" hangingPunct="1">
              <a:buFont typeface="Wingdings" panose="05000000000000000000" pitchFamily="2" charset="2"/>
              <a:buNone/>
            </a:pPr>
            <a:endParaRPr lang="en-US" altLang="en-US" smtClean="0">
              <a:latin typeface="Impact" panose="020B0806030902050204" pitchFamily="34" charset="0"/>
            </a:endParaRPr>
          </a:p>
          <a:p>
            <a:pPr eaLnBrk="1" hangingPunct="1"/>
            <a:endParaRPr lang="en-US" altLang="en-US" smtClean="0"/>
          </a:p>
        </p:txBody>
      </p:sp>
    </p:spTree>
    <p:extLst>
      <p:ext uri="{BB962C8B-B14F-4D97-AF65-F5344CB8AC3E}">
        <p14:creationId xmlns:p14="http://schemas.microsoft.com/office/powerpoint/2010/main" val="41519273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651</Words>
  <Application>Microsoft Office PowerPoint</Application>
  <PresentationFormat>On-screen Show (4:3)</PresentationFormat>
  <Paragraphs>111</Paragraphs>
  <Slides>21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30" baseType="lpstr">
      <vt:lpstr>Arial</vt:lpstr>
      <vt:lpstr>Calibri</vt:lpstr>
      <vt:lpstr>Calibri Light</vt:lpstr>
      <vt:lpstr>Impact</vt:lpstr>
      <vt:lpstr>Wingdings</vt:lpstr>
      <vt:lpstr>Office Theme</vt:lpstr>
      <vt:lpstr>Microsoft Excel Worksheet</vt:lpstr>
      <vt:lpstr>Microsoft Graph 2000 Chart</vt:lpstr>
      <vt:lpstr>Microsoft Excel Chart</vt:lpstr>
      <vt:lpstr>Making PowerPoint Slides</vt:lpstr>
      <vt:lpstr>Tips to be Covered</vt:lpstr>
      <vt:lpstr>Outline </vt:lpstr>
      <vt:lpstr>Slide Structure – Good</vt:lpstr>
      <vt:lpstr>Slide Structure - Bad</vt:lpstr>
      <vt:lpstr>Slide Structure – Good</vt:lpstr>
      <vt:lpstr>Slide Structure - Bad</vt:lpstr>
      <vt:lpstr>Fonts - Good</vt:lpstr>
      <vt:lpstr>Fonts - Bad</vt:lpstr>
      <vt:lpstr>Colour - Good</vt:lpstr>
      <vt:lpstr>Colour - Bad</vt:lpstr>
      <vt:lpstr>Background - Good</vt:lpstr>
      <vt:lpstr>Background – Bad</vt:lpstr>
      <vt:lpstr>Graphs - Good</vt:lpstr>
      <vt:lpstr>Graphs - Bad</vt:lpstr>
      <vt:lpstr>Graphs - Good</vt:lpstr>
      <vt:lpstr>Graphs - Bad</vt:lpstr>
      <vt:lpstr>Graphs - Bad</vt:lpstr>
      <vt:lpstr>Spelling and Grammar</vt:lpstr>
      <vt:lpstr>Conclusion</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Admin</cp:lastModifiedBy>
  <cp:revision>3</cp:revision>
  <dcterms:created xsi:type="dcterms:W3CDTF">2017-07-24T09:02:33Z</dcterms:created>
  <dcterms:modified xsi:type="dcterms:W3CDTF">2017-08-02T09:38:09Z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153107</vt:lpwstr>
  </property>
  <property fmtid="{D5CDD505-2E9C-101B-9397-08002B2CF9AE}" name="NXPowerLiteSettings" pid="3">
    <vt:lpwstr>C4000400038000</vt:lpwstr>
  </property>
  <property fmtid="{D5CDD505-2E9C-101B-9397-08002B2CF9AE}" name="NXPowerLiteVersion" pid="4">
    <vt:lpwstr>D7.1.10</vt:lpwstr>
  </property>
</Properties>
</file>