
<file path=[Content_Types].xml><?xml version="1.0" encoding="utf-8"?>
<Types xmlns="http://schemas.openxmlformats.org/package/2006/content-types">
  <Default ContentType="application/vnd.openxmlformats-officedocument.oleObject" Extension="bin"/>
  <Default ContentType="image/x-wmf" Extension="wmf"/>
  <Default ContentType="image/x-emf" Extension="emf"/>
  <Default ContentType="image/jpeg" Extension="jpeg"/>
  <Default ContentType="application/vnd.openxmlformats-package.relationships+xml" Extension="rels"/>
  <Default ContentType="application/xml" Extension="xml"/>
  <Default ContentType="audio/x-wav" Extension="wav"/>
  <Default ContentType="application/vnd.openxmlformats-officedocument.vmlDrawing" Extension="vml"/>
  <Default ContentType="image/jpeg" Extension="jpg"/>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60" autoAdjust="0"/>
    <p:restoredTop sz="94660"/>
  </p:normalViewPr>
  <p:slideViewPr>
    <p:cSldViewPr snapToGrid="0">
      <p:cViewPr varScale="1">
        <p:scale>
          <a:sx n="74" d="100"/>
          <a:sy n="74" d="100"/>
        </p:scale>
        <p:origin x="108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A5E7622-DAD5-41AA-819E-49792C4AB695}" type="datetimeFigureOut">
              <a:rPr lang="en-US" smtClean="0"/>
              <a:t>8/2/2017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1724472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5E7622-DAD5-41AA-819E-49792C4AB695}" type="datetimeFigureOut">
              <a:rPr lang="en-US" smtClean="0"/>
              <a:t>8/2/2017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3382778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5E7622-DAD5-41AA-819E-49792C4AB695}" type="datetimeFigureOut">
              <a:rPr lang="en-US" smtClean="0"/>
              <a:t>8/2/2017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38032330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AndTx">
  <p:cSld name="Title,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0"/>
            <a:ext cx="8001000" cy="1143000"/>
          </a:xfrm>
        </p:spPr>
        <p:txBody>
          <a:bodyPr/>
          <a:lstStyle/>
          <a:p>
            <a:r>
              <a:rPr lang="en-US" smtClean="0"/>
              <a:t>Click to edit Master title style</a:t>
            </a:r>
            <a:endParaRPr lang="en-US"/>
          </a:p>
        </p:txBody>
      </p:sp>
      <p:sp>
        <p:nvSpPr>
          <p:cNvPr id="3" name="Chart Placeholder 2"/>
          <p:cNvSpPr>
            <a:spLocks noGrp="1"/>
          </p:cNvSpPr>
          <p:nvPr>
            <p:ph type="chart" sz="half" idx="1"/>
          </p:nvPr>
        </p:nvSpPr>
        <p:spPr>
          <a:xfrm>
            <a:off x="914400" y="2362200"/>
            <a:ext cx="3924300" cy="3733800"/>
          </a:xfrm>
        </p:spPr>
        <p:txBody>
          <a:bodyPr/>
          <a:lstStyle/>
          <a:p>
            <a:pPr lvl="0"/>
            <a:endParaRPr lang="en-US" noProof="0" smtClean="0"/>
          </a:p>
        </p:txBody>
      </p:sp>
      <p:sp>
        <p:nvSpPr>
          <p:cNvPr id="4" name="Text Placeholder 3"/>
          <p:cNvSpPr>
            <a:spLocks noGrp="1"/>
          </p:cNvSpPr>
          <p:nvPr>
            <p:ph type="body" sz="half" idx="2"/>
          </p:nvPr>
        </p:nvSpPr>
        <p:spPr>
          <a:xfrm>
            <a:off x="4991100" y="2362200"/>
            <a:ext cx="39243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fld id="{438AB554-2CA2-4D11-A3AC-9952CF43279F}" type="slidenum">
              <a:rPr lang="en-US" altLang="en-US"/>
              <a:pPr/>
              <a:t>‹#›</a:t>
            </a:fld>
            <a:endParaRPr lang="en-US" altLang="en-US"/>
          </a:p>
        </p:txBody>
      </p:sp>
    </p:spTree>
    <p:extLst>
      <p:ext uri="{BB962C8B-B14F-4D97-AF65-F5344CB8AC3E}">
        <p14:creationId xmlns:p14="http://schemas.microsoft.com/office/powerpoint/2010/main" val="3367258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5E7622-DAD5-41AA-819E-49792C4AB695}" type="datetimeFigureOut">
              <a:rPr lang="en-US" smtClean="0"/>
              <a:t>8/2/2017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3673608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5E7622-DAD5-41AA-819E-49792C4AB695}" type="datetimeFigureOut">
              <a:rPr lang="en-US" smtClean="0"/>
              <a:t>8/2/2017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810534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A5E7622-DAD5-41AA-819E-49792C4AB695}" type="datetimeFigureOut">
              <a:rPr lang="en-US" smtClean="0"/>
              <a:t>8/2/2017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2839207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A5E7622-DAD5-41AA-819E-49792C4AB695}" type="datetimeFigureOut">
              <a:rPr lang="en-US" smtClean="0"/>
              <a:t>8/2/2017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3666868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A5E7622-DAD5-41AA-819E-49792C4AB695}" type="datetimeFigureOut">
              <a:rPr lang="en-US" smtClean="0"/>
              <a:t>8/2/2017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3830482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5E7622-DAD5-41AA-819E-49792C4AB695}" type="datetimeFigureOut">
              <a:rPr lang="en-US" smtClean="0"/>
              <a:t>8/2/2017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1361423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5E7622-DAD5-41AA-819E-49792C4AB695}" type="datetimeFigureOut">
              <a:rPr lang="en-US" smtClean="0"/>
              <a:t>8/2/2017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2031210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5E7622-DAD5-41AA-819E-49792C4AB695}" type="datetimeFigureOut">
              <a:rPr lang="en-US" smtClean="0"/>
              <a:t>8/2/2017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688535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r="-25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5E7622-DAD5-41AA-819E-49792C4AB695}" type="datetimeFigureOut">
              <a:rPr lang="en-US" smtClean="0"/>
              <a:t>8/2/2017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ADD6E1-04C9-4167-9213-F7EFBAA0C627}" type="slidenum">
              <a:rPr lang="en-US" smtClean="0"/>
              <a:t>‹#›</a:t>
            </a:fld>
            <a:endParaRPr lang="en-US"/>
          </a:p>
        </p:txBody>
      </p:sp>
    </p:spTree>
    <p:extLst>
      <p:ext uri="{BB962C8B-B14F-4D97-AF65-F5344CB8AC3E}">
        <p14:creationId xmlns:p14="http://schemas.microsoft.com/office/powerpoint/2010/main" val="18671429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 Id="rId6" Type="http://schemas.openxmlformats.org/officeDocument/2006/relationships/image" Target="../media/image5.emf"/><Relationship Id="rId5" Type="http://schemas.openxmlformats.org/officeDocument/2006/relationships/oleObject" Target="../embeddings/oleObject3.bin"/><Relationship Id="rId4" Type="http://schemas.openxmlformats.org/officeDocument/2006/relationships/image" Target="../media/image4.e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image" Target="../media/image6.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altLang="en-US" smtClean="0"/>
              <a:t>Making PowerPoint Slides</a:t>
            </a:r>
          </a:p>
        </p:txBody>
      </p:sp>
      <p:sp>
        <p:nvSpPr>
          <p:cNvPr id="3075" name="Rectangle 3"/>
          <p:cNvSpPr>
            <a:spLocks noGrp="1" noChangeArrowheads="1"/>
          </p:cNvSpPr>
          <p:nvPr>
            <p:ph type="subTitle" idx="1"/>
          </p:nvPr>
        </p:nvSpPr>
        <p:spPr/>
        <p:txBody>
          <a:bodyPr/>
          <a:lstStyle/>
          <a:p>
            <a:pPr eaLnBrk="1" hangingPunct="1"/>
            <a:r>
              <a:rPr lang="en-US" altLang="en-US" smtClean="0"/>
              <a:t>Avoiding the Pitfalls of Bad Slides</a:t>
            </a:r>
          </a:p>
        </p:txBody>
      </p:sp>
    </p:spTree>
    <p:extLst>
      <p:ext uri="{BB962C8B-B14F-4D97-AF65-F5344CB8AC3E}">
        <p14:creationId xmlns:p14="http://schemas.microsoft.com/office/powerpoint/2010/main" val="773447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smtClean="0"/>
              <a:t>Colour - Good</a:t>
            </a:r>
          </a:p>
        </p:txBody>
      </p:sp>
      <p:sp>
        <p:nvSpPr>
          <p:cNvPr id="12291" name="Rectangle 3"/>
          <p:cNvSpPr>
            <a:spLocks noGrp="1" noChangeArrowheads="1"/>
          </p:cNvSpPr>
          <p:nvPr>
            <p:ph type="body" idx="1"/>
          </p:nvPr>
        </p:nvSpPr>
        <p:spPr/>
        <p:txBody>
          <a:bodyPr/>
          <a:lstStyle/>
          <a:p>
            <a:pPr eaLnBrk="1" hangingPunct="1"/>
            <a:r>
              <a:rPr lang="en-US" altLang="en-US" smtClean="0"/>
              <a:t>Use a colour of font that contrasts sharply with the background</a:t>
            </a:r>
          </a:p>
          <a:p>
            <a:pPr lvl="1" eaLnBrk="1" hangingPunct="1"/>
            <a:r>
              <a:rPr lang="en-US" altLang="en-US" smtClean="0"/>
              <a:t>Ex: blue font on white background</a:t>
            </a:r>
          </a:p>
          <a:p>
            <a:pPr eaLnBrk="1" hangingPunct="1"/>
            <a:r>
              <a:rPr lang="en-US" altLang="en-US" smtClean="0"/>
              <a:t>Use colour to reinforce the logic of your structure</a:t>
            </a:r>
          </a:p>
          <a:p>
            <a:pPr lvl="1" eaLnBrk="1" hangingPunct="1"/>
            <a:r>
              <a:rPr lang="en-US" altLang="en-US" smtClean="0"/>
              <a:t>Ex: light blue title and dark blue text</a:t>
            </a:r>
          </a:p>
          <a:p>
            <a:pPr eaLnBrk="1" hangingPunct="1"/>
            <a:r>
              <a:rPr lang="en-US" altLang="en-US" smtClean="0"/>
              <a:t>Use colour to emphasize a point</a:t>
            </a:r>
          </a:p>
          <a:p>
            <a:pPr lvl="1" eaLnBrk="1" hangingPunct="1"/>
            <a:r>
              <a:rPr lang="en-US" altLang="en-US" smtClean="0"/>
              <a:t>But only use this </a:t>
            </a:r>
            <a:r>
              <a:rPr lang="en-US" altLang="en-US" smtClean="0">
                <a:solidFill>
                  <a:srgbClr val="009999"/>
                </a:solidFill>
              </a:rPr>
              <a:t>occasionally</a:t>
            </a:r>
          </a:p>
          <a:p>
            <a:pPr lvl="1" eaLnBrk="1" hangingPunct="1"/>
            <a:endParaRPr lang="en-US" altLang="en-US" smtClean="0"/>
          </a:p>
        </p:txBody>
      </p:sp>
    </p:spTree>
    <p:extLst>
      <p:ext uri="{BB962C8B-B14F-4D97-AF65-F5344CB8AC3E}">
        <p14:creationId xmlns:p14="http://schemas.microsoft.com/office/powerpoint/2010/main" val="2012627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smtClean="0"/>
              <a:t>Colour - Bad</a:t>
            </a:r>
          </a:p>
        </p:txBody>
      </p:sp>
      <p:sp>
        <p:nvSpPr>
          <p:cNvPr id="13315" name="Rectangle 3"/>
          <p:cNvSpPr>
            <a:spLocks noGrp="1" noChangeArrowheads="1"/>
          </p:cNvSpPr>
          <p:nvPr>
            <p:ph type="body" idx="1"/>
          </p:nvPr>
        </p:nvSpPr>
        <p:spPr>
          <a:xfrm>
            <a:off x="628650" y="1477896"/>
            <a:ext cx="7886700" cy="4351338"/>
          </a:xfrm>
        </p:spPr>
        <p:txBody>
          <a:bodyPr/>
          <a:lstStyle/>
          <a:p>
            <a:pPr eaLnBrk="1" hangingPunct="1">
              <a:lnSpc>
                <a:spcPct val="90000"/>
              </a:lnSpc>
            </a:pPr>
            <a:r>
              <a:rPr lang="en-US" altLang="en-US" smtClean="0">
                <a:solidFill>
                  <a:srgbClr val="FFFF00"/>
                </a:solidFill>
              </a:rPr>
              <a:t>Using a font colour that does not contrast with the background colour is hard to read </a:t>
            </a:r>
          </a:p>
          <a:p>
            <a:pPr eaLnBrk="1" hangingPunct="1">
              <a:lnSpc>
                <a:spcPct val="90000"/>
              </a:lnSpc>
            </a:pPr>
            <a:r>
              <a:rPr lang="en-US" altLang="en-US" smtClean="0"/>
              <a:t>Using colour for decoration is </a:t>
            </a:r>
            <a:r>
              <a:rPr lang="en-US" altLang="en-US" smtClean="0">
                <a:solidFill>
                  <a:schemeClr val="accent2"/>
                </a:solidFill>
              </a:rPr>
              <a:t>distracting </a:t>
            </a:r>
            <a:r>
              <a:rPr lang="en-US" altLang="en-US" smtClean="0"/>
              <a:t>and </a:t>
            </a:r>
            <a:r>
              <a:rPr lang="en-US" altLang="en-US" smtClean="0">
                <a:solidFill>
                  <a:schemeClr val="folHlink"/>
                </a:solidFill>
              </a:rPr>
              <a:t>annoying</a:t>
            </a:r>
            <a:r>
              <a:rPr lang="en-US" altLang="en-US" smtClean="0"/>
              <a:t>.</a:t>
            </a:r>
          </a:p>
          <a:p>
            <a:pPr eaLnBrk="1" hangingPunct="1">
              <a:lnSpc>
                <a:spcPct val="90000"/>
              </a:lnSpc>
            </a:pPr>
            <a:r>
              <a:rPr lang="en-US" altLang="en-US" smtClean="0">
                <a:solidFill>
                  <a:srgbClr val="FF3399"/>
                </a:solidFill>
              </a:rPr>
              <a:t>Using a different colour for each point is unnecessary</a:t>
            </a:r>
          </a:p>
          <a:p>
            <a:pPr lvl="1" eaLnBrk="1" hangingPunct="1">
              <a:lnSpc>
                <a:spcPct val="90000"/>
              </a:lnSpc>
            </a:pPr>
            <a:r>
              <a:rPr lang="en-US" altLang="en-US" smtClean="0">
                <a:solidFill>
                  <a:srgbClr val="FF0000"/>
                </a:solidFill>
              </a:rPr>
              <a:t>Using a different colour for secondary points is also unnecessary</a:t>
            </a:r>
          </a:p>
          <a:p>
            <a:pPr eaLnBrk="1" hangingPunct="1">
              <a:lnSpc>
                <a:spcPct val="90000"/>
              </a:lnSpc>
            </a:pPr>
            <a:r>
              <a:rPr lang="en-US" altLang="en-US" smtClean="0">
                <a:solidFill>
                  <a:srgbClr val="FF0000"/>
                </a:solidFill>
              </a:rPr>
              <a:t>T</a:t>
            </a:r>
            <a:r>
              <a:rPr lang="en-US" altLang="en-US" smtClean="0">
                <a:solidFill>
                  <a:srgbClr val="FF6600"/>
                </a:solidFill>
              </a:rPr>
              <a:t>r</a:t>
            </a:r>
            <a:r>
              <a:rPr lang="en-US" altLang="en-US" smtClean="0">
                <a:solidFill>
                  <a:srgbClr val="FFFF00"/>
                </a:solidFill>
              </a:rPr>
              <a:t>y</a:t>
            </a:r>
            <a:r>
              <a:rPr lang="en-US" altLang="en-US" smtClean="0">
                <a:solidFill>
                  <a:srgbClr val="33CC33"/>
                </a:solidFill>
              </a:rPr>
              <a:t>i</a:t>
            </a:r>
            <a:r>
              <a:rPr lang="en-US" altLang="en-US" smtClean="0">
                <a:solidFill>
                  <a:srgbClr val="0066FF"/>
                </a:solidFill>
              </a:rPr>
              <a:t>n</a:t>
            </a:r>
            <a:r>
              <a:rPr lang="en-US" altLang="en-US" smtClean="0">
                <a:solidFill>
                  <a:schemeClr val="folHlink"/>
                </a:solidFill>
              </a:rPr>
              <a:t>g</a:t>
            </a:r>
            <a:r>
              <a:rPr lang="en-US" altLang="en-US" smtClean="0">
                <a:solidFill>
                  <a:srgbClr val="FF3399"/>
                </a:solidFill>
              </a:rPr>
              <a:t> t</a:t>
            </a:r>
            <a:r>
              <a:rPr lang="en-US" altLang="en-US" smtClean="0">
                <a:solidFill>
                  <a:srgbClr val="FF0000"/>
                </a:solidFill>
              </a:rPr>
              <a:t>o</a:t>
            </a:r>
            <a:r>
              <a:rPr lang="en-US" altLang="en-US" smtClean="0">
                <a:solidFill>
                  <a:srgbClr val="FF3399"/>
                </a:solidFill>
              </a:rPr>
              <a:t> </a:t>
            </a:r>
            <a:r>
              <a:rPr lang="en-US" altLang="en-US" smtClean="0">
                <a:solidFill>
                  <a:srgbClr val="FF6600"/>
                </a:solidFill>
              </a:rPr>
              <a:t>b</a:t>
            </a:r>
            <a:r>
              <a:rPr lang="en-US" altLang="en-US" smtClean="0">
                <a:solidFill>
                  <a:srgbClr val="FFFF00"/>
                </a:solidFill>
              </a:rPr>
              <a:t>e </a:t>
            </a:r>
            <a:r>
              <a:rPr lang="en-US" altLang="en-US" smtClean="0">
                <a:solidFill>
                  <a:srgbClr val="33CC33"/>
                </a:solidFill>
              </a:rPr>
              <a:t>c</a:t>
            </a:r>
            <a:r>
              <a:rPr lang="en-US" altLang="en-US" smtClean="0">
                <a:solidFill>
                  <a:srgbClr val="0066FF"/>
                </a:solidFill>
              </a:rPr>
              <a:t>r</a:t>
            </a:r>
            <a:r>
              <a:rPr lang="en-US" altLang="en-US" smtClean="0">
                <a:solidFill>
                  <a:schemeClr val="folHlink"/>
                </a:solidFill>
              </a:rPr>
              <a:t>e</a:t>
            </a:r>
            <a:r>
              <a:rPr lang="en-US" altLang="en-US" smtClean="0">
                <a:solidFill>
                  <a:srgbClr val="FF3399"/>
                </a:solidFill>
              </a:rPr>
              <a:t>a</a:t>
            </a:r>
            <a:r>
              <a:rPr lang="en-US" altLang="en-US" smtClean="0">
                <a:solidFill>
                  <a:srgbClr val="FF0000"/>
                </a:solidFill>
              </a:rPr>
              <a:t>t</a:t>
            </a:r>
            <a:r>
              <a:rPr lang="en-US" altLang="en-US" smtClean="0">
                <a:solidFill>
                  <a:srgbClr val="FF6600"/>
                </a:solidFill>
              </a:rPr>
              <a:t>i</a:t>
            </a:r>
            <a:r>
              <a:rPr lang="en-US" altLang="en-US" smtClean="0">
                <a:solidFill>
                  <a:srgbClr val="FFFF00"/>
                </a:solidFill>
              </a:rPr>
              <a:t>v</a:t>
            </a:r>
            <a:r>
              <a:rPr lang="en-US" altLang="en-US" smtClean="0">
                <a:solidFill>
                  <a:srgbClr val="33CC33"/>
                </a:solidFill>
              </a:rPr>
              <a:t>e</a:t>
            </a:r>
            <a:r>
              <a:rPr lang="en-US" altLang="en-US" smtClean="0">
                <a:solidFill>
                  <a:srgbClr val="FF3399"/>
                </a:solidFill>
              </a:rPr>
              <a:t> </a:t>
            </a:r>
            <a:r>
              <a:rPr lang="en-US" altLang="en-US" smtClean="0">
                <a:solidFill>
                  <a:srgbClr val="0066FF"/>
                </a:solidFill>
              </a:rPr>
              <a:t>c</a:t>
            </a:r>
            <a:r>
              <a:rPr lang="en-US" altLang="en-US" smtClean="0">
                <a:solidFill>
                  <a:schemeClr val="folHlink"/>
                </a:solidFill>
              </a:rPr>
              <a:t>a</a:t>
            </a:r>
            <a:r>
              <a:rPr lang="en-US" altLang="en-US" smtClean="0">
                <a:solidFill>
                  <a:srgbClr val="FF3399"/>
                </a:solidFill>
              </a:rPr>
              <a:t>n </a:t>
            </a:r>
            <a:r>
              <a:rPr lang="en-US" altLang="en-US" smtClean="0">
                <a:solidFill>
                  <a:srgbClr val="FF0000"/>
                </a:solidFill>
              </a:rPr>
              <a:t>a</a:t>
            </a:r>
            <a:r>
              <a:rPr lang="en-US" altLang="en-US" smtClean="0">
                <a:solidFill>
                  <a:srgbClr val="FF6600"/>
                </a:solidFill>
              </a:rPr>
              <a:t>l</a:t>
            </a:r>
            <a:r>
              <a:rPr lang="en-US" altLang="en-US" smtClean="0">
                <a:solidFill>
                  <a:srgbClr val="FFFF00"/>
                </a:solidFill>
              </a:rPr>
              <a:t>s</a:t>
            </a:r>
            <a:r>
              <a:rPr lang="en-US" altLang="en-US" smtClean="0">
                <a:solidFill>
                  <a:srgbClr val="33CC33"/>
                </a:solidFill>
              </a:rPr>
              <a:t>o</a:t>
            </a:r>
            <a:r>
              <a:rPr lang="en-US" altLang="en-US" smtClean="0">
                <a:solidFill>
                  <a:srgbClr val="FF3399"/>
                </a:solidFill>
              </a:rPr>
              <a:t> </a:t>
            </a:r>
            <a:r>
              <a:rPr lang="en-US" altLang="en-US" smtClean="0">
                <a:solidFill>
                  <a:srgbClr val="0066FF"/>
                </a:solidFill>
              </a:rPr>
              <a:t>b</a:t>
            </a:r>
            <a:r>
              <a:rPr lang="en-US" altLang="en-US" smtClean="0">
                <a:solidFill>
                  <a:schemeClr val="folHlink"/>
                </a:solidFill>
              </a:rPr>
              <a:t>e</a:t>
            </a:r>
            <a:r>
              <a:rPr lang="en-US" altLang="en-US" smtClean="0">
                <a:solidFill>
                  <a:srgbClr val="FF3399"/>
                </a:solidFill>
              </a:rPr>
              <a:t> b</a:t>
            </a:r>
            <a:r>
              <a:rPr lang="en-US" altLang="en-US" smtClean="0">
                <a:solidFill>
                  <a:srgbClr val="FF0000"/>
                </a:solidFill>
              </a:rPr>
              <a:t>a</a:t>
            </a:r>
            <a:r>
              <a:rPr lang="en-US" altLang="en-US" smtClean="0">
                <a:solidFill>
                  <a:srgbClr val="FF6600"/>
                </a:solidFill>
              </a:rPr>
              <a:t>d</a:t>
            </a:r>
          </a:p>
          <a:p>
            <a:pPr eaLnBrk="1" hangingPunct="1">
              <a:lnSpc>
                <a:spcPct val="90000"/>
              </a:lnSpc>
              <a:buFont typeface="Wingdings" panose="05000000000000000000" pitchFamily="2" charset="2"/>
              <a:buNone/>
            </a:pPr>
            <a:endParaRPr lang="en-US" altLang="en-US" smtClean="0"/>
          </a:p>
        </p:txBody>
      </p:sp>
    </p:spTree>
    <p:extLst>
      <p:ext uri="{BB962C8B-B14F-4D97-AF65-F5344CB8AC3E}">
        <p14:creationId xmlns:p14="http://schemas.microsoft.com/office/powerpoint/2010/main" val="34443885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smtClean="0"/>
              <a:t>Background - Good</a:t>
            </a:r>
          </a:p>
        </p:txBody>
      </p:sp>
      <p:sp>
        <p:nvSpPr>
          <p:cNvPr id="14339" name="Rectangle 3"/>
          <p:cNvSpPr>
            <a:spLocks noGrp="1" noChangeArrowheads="1"/>
          </p:cNvSpPr>
          <p:nvPr>
            <p:ph type="body" idx="1"/>
          </p:nvPr>
        </p:nvSpPr>
        <p:spPr/>
        <p:txBody>
          <a:bodyPr/>
          <a:lstStyle/>
          <a:p>
            <a:pPr eaLnBrk="1" hangingPunct="1"/>
            <a:r>
              <a:rPr lang="en-US" altLang="en-US" smtClean="0"/>
              <a:t>Use backgrounds such as this one that are attractive but simple</a:t>
            </a:r>
          </a:p>
          <a:p>
            <a:pPr eaLnBrk="1" hangingPunct="1"/>
            <a:endParaRPr lang="en-US" altLang="en-US" smtClean="0"/>
          </a:p>
          <a:p>
            <a:pPr eaLnBrk="1" hangingPunct="1"/>
            <a:r>
              <a:rPr lang="en-US" altLang="en-US" smtClean="0"/>
              <a:t>Use backgrounds which are light</a:t>
            </a:r>
          </a:p>
          <a:p>
            <a:pPr eaLnBrk="1" hangingPunct="1"/>
            <a:endParaRPr lang="en-US" altLang="en-US" smtClean="0"/>
          </a:p>
          <a:p>
            <a:pPr eaLnBrk="1" hangingPunct="1"/>
            <a:r>
              <a:rPr lang="en-US" altLang="en-US" smtClean="0"/>
              <a:t>Use the same background consistently throughout your presentation</a:t>
            </a:r>
          </a:p>
        </p:txBody>
      </p:sp>
    </p:spTree>
    <p:extLst>
      <p:ext uri="{BB962C8B-B14F-4D97-AF65-F5344CB8AC3E}">
        <p14:creationId xmlns:p14="http://schemas.microsoft.com/office/powerpoint/2010/main" val="789281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808954" y="0"/>
            <a:ext cx="7886700" cy="1325563"/>
          </a:xfrm>
          <a:gradFill rotWithShape="0">
            <a:gsLst>
              <a:gs pos="0">
                <a:srgbClr val="A603AB"/>
              </a:gs>
              <a:gs pos="6000">
                <a:srgbClr val="E81766"/>
              </a:gs>
              <a:gs pos="13499">
                <a:srgbClr val="EE3F17"/>
              </a:gs>
              <a:gs pos="24001">
                <a:srgbClr val="FFFF00"/>
              </a:gs>
              <a:gs pos="32500">
                <a:srgbClr val="1A8D48"/>
              </a:gs>
              <a:gs pos="39500">
                <a:srgbClr val="0819FB"/>
              </a:gs>
              <a:gs pos="50000">
                <a:srgbClr val="A603AB"/>
              </a:gs>
              <a:gs pos="60501">
                <a:srgbClr val="0819FB"/>
              </a:gs>
              <a:gs pos="67500">
                <a:srgbClr val="1A8D48"/>
              </a:gs>
              <a:gs pos="75999">
                <a:srgbClr val="FFFF00"/>
              </a:gs>
              <a:gs pos="86501">
                <a:srgbClr val="EE3F17"/>
              </a:gs>
              <a:gs pos="94000">
                <a:srgbClr val="E81766"/>
              </a:gs>
              <a:gs pos="100000">
                <a:srgbClr val="A603AB"/>
              </a:gs>
            </a:gsLst>
            <a:lin ang="0" scaled="1"/>
          </a:gradFill>
        </p:spPr>
        <p:txBody>
          <a:bodyPr/>
          <a:lstStyle/>
          <a:p>
            <a:pPr eaLnBrk="1" hangingPunct="1"/>
            <a:r>
              <a:rPr lang="en-US" altLang="en-US" smtClean="0"/>
              <a:t>Background – Bad</a:t>
            </a:r>
          </a:p>
        </p:txBody>
      </p:sp>
      <p:sp>
        <p:nvSpPr>
          <p:cNvPr id="15363" name="Rectangle 3"/>
          <p:cNvSpPr>
            <a:spLocks noGrp="1" noChangeArrowheads="1"/>
          </p:cNvSpPr>
          <p:nvPr>
            <p:ph type="body" idx="1"/>
          </p:nvPr>
        </p:nvSpPr>
        <p:spPr>
          <a:xfrm>
            <a:off x="808954" y="1325563"/>
            <a:ext cx="7886700" cy="4351338"/>
          </a:xfrm>
          <a:gradFill rotWithShape="0">
            <a:gsLst>
              <a:gs pos="0">
                <a:srgbClr val="A603AB"/>
              </a:gs>
              <a:gs pos="10501">
                <a:srgbClr val="0819FB"/>
              </a:gs>
              <a:gs pos="17500">
                <a:srgbClr val="1A8D48"/>
              </a:gs>
              <a:gs pos="25999">
                <a:srgbClr val="FFFF00"/>
              </a:gs>
              <a:gs pos="36501">
                <a:srgbClr val="EE3F17"/>
              </a:gs>
              <a:gs pos="44000">
                <a:srgbClr val="E81766"/>
              </a:gs>
              <a:gs pos="50000">
                <a:srgbClr val="A603AB"/>
              </a:gs>
              <a:gs pos="56000">
                <a:srgbClr val="E81766"/>
              </a:gs>
              <a:gs pos="63499">
                <a:srgbClr val="EE3F17"/>
              </a:gs>
              <a:gs pos="74001">
                <a:srgbClr val="FFFF00"/>
              </a:gs>
              <a:gs pos="82500">
                <a:srgbClr val="1A8D48"/>
              </a:gs>
              <a:gs pos="89500">
                <a:srgbClr val="0819FB"/>
              </a:gs>
              <a:gs pos="100000">
                <a:srgbClr val="A603AB"/>
              </a:gs>
            </a:gsLst>
            <a:lin ang="18900000" scaled="1"/>
          </a:gradFill>
        </p:spPr>
        <p:txBody>
          <a:bodyPr/>
          <a:lstStyle/>
          <a:p>
            <a:pPr eaLnBrk="1" hangingPunct="1"/>
            <a:r>
              <a:rPr lang="en-US" altLang="en-US" smtClean="0">
                <a:solidFill>
                  <a:schemeClr val="accent1"/>
                </a:solidFill>
              </a:rPr>
              <a:t>Avoid backgrounds that are distracting or difficult to read from</a:t>
            </a:r>
          </a:p>
          <a:p>
            <a:pPr eaLnBrk="1" hangingPunct="1"/>
            <a:r>
              <a:rPr lang="en-US" altLang="en-US" smtClean="0">
                <a:solidFill>
                  <a:schemeClr val="accent1"/>
                </a:solidFill>
              </a:rPr>
              <a:t>Always be consistent with the background that you use</a:t>
            </a:r>
          </a:p>
          <a:p>
            <a:pPr eaLnBrk="1" hangingPunct="1">
              <a:buFont typeface="Wingdings" panose="05000000000000000000" pitchFamily="2" charset="2"/>
              <a:buNone/>
            </a:pPr>
            <a:endParaRPr lang="en-US" altLang="en-US" smtClean="0">
              <a:solidFill>
                <a:schemeClr val="accent1"/>
              </a:solidFill>
            </a:endParaRPr>
          </a:p>
          <a:p>
            <a:pPr eaLnBrk="1" hangingPunct="1"/>
            <a:endParaRPr lang="en-US" altLang="en-US" smtClean="0">
              <a:solidFill>
                <a:schemeClr val="accent1"/>
              </a:solidFill>
            </a:endParaRPr>
          </a:p>
          <a:p>
            <a:pPr eaLnBrk="1" hangingPunct="1"/>
            <a:endParaRPr lang="en-US" altLang="en-US" smtClean="0">
              <a:solidFill>
                <a:schemeClr val="accent1"/>
              </a:solidFill>
            </a:endParaRPr>
          </a:p>
          <a:p>
            <a:pPr eaLnBrk="1" hangingPunct="1"/>
            <a:endParaRPr lang="en-US" altLang="en-US" smtClean="0">
              <a:solidFill>
                <a:schemeClr val="accent1"/>
              </a:solidFill>
            </a:endParaRPr>
          </a:p>
        </p:txBody>
      </p:sp>
      <p:pic>
        <p:nvPicPr>
          <p:cNvPr id="6148" name="Picture 4" descr="C:\Program Files\Common Files\Microsoft Shared\Clipart\cagcat50\pe07677_.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24200" y="3886200"/>
            <a:ext cx="2473325" cy="247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134123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nodeType="clickEffect">
                                  <p:stCondLst>
                                    <p:cond delay="0"/>
                                  </p:stCondLst>
                                  <p:childTnLst>
                                    <p:set>
                                      <p:cBhvr>
                                        <p:cTn id="6" dur="1" fill="hold">
                                          <p:stCondLst>
                                            <p:cond delay="0"/>
                                          </p:stCondLst>
                                        </p:cTn>
                                        <p:tgtEl>
                                          <p:spTgt spid="6148"/>
                                        </p:tgtEl>
                                        <p:attrNameLst>
                                          <p:attrName>style.visibility</p:attrName>
                                        </p:attrNameLst>
                                      </p:cBhvr>
                                      <p:to>
                                        <p:strVal val="visible"/>
                                      </p:to>
                                    </p:set>
                                    <p:anim calcmode="lin" valueType="num">
                                      <p:cBhvr additive="base">
                                        <p:cTn id="7" dur="500" fill="hold"/>
                                        <p:tgtEl>
                                          <p:spTgt spid="6148"/>
                                        </p:tgtEl>
                                        <p:attrNameLst>
                                          <p:attrName>ppt_x</p:attrName>
                                        </p:attrNameLst>
                                      </p:cBhvr>
                                      <p:tavLst>
                                        <p:tav tm="0">
                                          <p:val>
                                            <p:strVal val="#ppt_x"/>
                                          </p:val>
                                        </p:tav>
                                        <p:tav tm="100000">
                                          <p:val>
                                            <p:strVal val="#ppt_x"/>
                                          </p:val>
                                        </p:tav>
                                      </p:tavLst>
                                    </p:anim>
                                    <p:anim calcmode="lin" valueType="num">
                                      <p:cBhvr additive="base">
                                        <p:cTn id="8" dur="500" fill="hold"/>
                                        <p:tgtEl>
                                          <p:spTgt spid="6148"/>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arbrak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en-US" smtClean="0"/>
              <a:t>Graphs - Good</a:t>
            </a:r>
          </a:p>
        </p:txBody>
      </p:sp>
      <p:sp>
        <p:nvSpPr>
          <p:cNvPr id="16387" name="Rectangle 3"/>
          <p:cNvSpPr>
            <a:spLocks noGrp="1" noChangeArrowheads="1"/>
          </p:cNvSpPr>
          <p:nvPr>
            <p:ph type="body" idx="1"/>
          </p:nvPr>
        </p:nvSpPr>
        <p:spPr/>
        <p:txBody>
          <a:bodyPr/>
          <a:lstStyle/>
          <a:p>
            <a:pPr eaLnBrk="1" hangingPunct="1"/>
            <a:r>
              <a:rPr lang="en-US" altLang="en-US" smtClean="0"/>
              <a:t>Use graphs rather than just charts and words</a:t>
            </a:r>
          </a:p>
          <a:p>
            <a:pPr lvl="1" eaLnBrk="1" hangingPunct="1"/>
            <a:r>
              <a:rPr lang="en-US" altLang="en-US" smtClean="0"/>
              <a:t>Data in graphs is easier to comprehend &amp; retain than is raw data</a:t>
            </a:r>
          </a:p>
          <a:p>
            <a:pPr lvl="1" eaLnBrk="1" hangingPunct="1"/>
            <a:r>
              <a:rPr lang="en-US" altLang="en-US" smtClean="0"/>
              <a:t>Trends are easier to visualize in graph form</a:t>
            </a:r>
          </a:p>
          <a:p>
            <a:pPr lvl="1" eaLnBrk="1" hangingPunct="1"/>
            <a:endParaRPr lang="en-US" altLang="en-US" smtClean="0"/>
          </a:p>
          <a:p>
            <a:pPr eaLnBrk="1" hangingPunct="1"/>
            <a:r>
              <a:rPr lang="en-US" altLang="en-US" smtClean="0"/>
              <a:t>Always title your graphs</a:t>
            </a:r>
          </a:p>
          <a:p>
            <a:pPr eaLnBrk="1" hangingPunct="1"/>
            <a:endParaRPr lang="en-US" altLang="en-US" smtClean="0"/>
          </a:p>
        </p:txBody>
      </p:sp>
    </p:spTree>
    <p:extLst>
      <p:ext uri="{BB962C8B-B14F-4D97-AF65-F5344CB8AC3E}">
        <p14:creationId xmlns:p14="http://schemas.microsoft.com/office/powerpoint/2010/main" val="6096952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smtClean="0"/>
              <a:t>Graphs - Bad</a:t>
            </a:r>
          </a:p>
        </p:txBody>
      </p:sp>
      <p:graphicFrame>
        <p:nvGraphicFramePr>
          <p:cNvPr id="17411" name="Object 5"/>
          <p:cNvGraphicFramePr>
            <a:graphicFrameLocks noChangeAspect="1"/>
          </p:cNvGraphicFramePr>
          <p:nvPr/>
        </p:nvGraphicFramePr>
        <p:xfrm>
          <a:off x="2133600" y="3181350"/>
          <a:ext cx="4724400" cy="765175"/>
        </p:xfrm>
        <a:graphic>
          <a:graphicData uri="http://schemas.openxmlformats.org/presentationml/2006/ole">
            <mc:AlternateContent xmlns:mc="http://schemas.openxmlformats.org/markup-compatibility/2006">
              <mc:Choice xmlns:v="urn:schemas-microsoft-com:vml" Requires="v">
                <p:oleObj spid="_x0000_s1026" name="Worksheet" r:id="rId3" imgW="3057934" imgH="495488" progId="Excel.Sheet.8">
                  <p:embed/>
                </p:oleObj>
              </mc:Choice>
              <mc:Fallback>
                <p:oleObj name="Worksheet" r:id="rId3" imgW="3057934" imgH="495488"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3600" y="3181350"/>
                        <a:ext cx="4724400" cy="765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5505822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914400" y="240507"/>
            <a:ext cx="8001000" cy="1143000"/>
          </a:xfrm>
        </p:spPr>
        <p:txBody>
          <a:bodyPr/>
          <a:lstStyle/>
          <a:p>
            <a:pPr eaLnBrk="1" hangingPunct="1"/>
            <a:r>
              <a:rPr lang="en-US" altLang="en-US" smtClean="0"/>
              <a:t>Graphs - Good</a:t>
            </a:r>
          </a:p>
        </p:txBody>
      </p:sp>
      <p:graphicFrame>
        <p:nvGraphicFramePr>
          <p:cNvPr id="18435" name="Object 6"/>
          <p:cNvGraphicFramePr>
            <a:graphicFrameLocks noChangeAspect="1"/>
          </p:cNvGraphicFramePr>
          <p:nvPr>
            <p:ph type="chart" sz="half" idx="1"/>
          </p:nvPr>
        </p:nvGraphicFramePr>
        <p:xfrm>
          <a:off x="914400" y="2362200"/>
          <a:ext cx="3924300" cy="3733800"/>
        </p:xfrm>
        <a:graphic>
          <a:graphicData uri="http://schemas.openxmlformats.org/presentationml/2006/ole">
            <mc:AlternateContent xmlns:mc="http://schemas.openxmlformats.org/markup-compatibility/2006">
              <mc:Choice xmlns:v="urn:schemas-microsoft-com:vml" Requires="v">
                <p:oleObj spid="_x0000_s2050" name="Chart" r:id="rId3" imgW="3924148" imgH="3733769" progId="MSGraph.Chart.8">
                  <p:embed followColorScheme="full"/>
                </p:oleObj>
              </mc:Choice>
              <mc:Fallback>
                <p:oleObj name="Chart" r:id="rId3" imgW="3924148" imgH="3733769" progId="MSGraph.Chart.8">
                  <p:embed followColorScheme="full"/>
                  <p:pic>
                    <p:nvPicPr>
                      <p:cNvPr id="0" name=""/>
                      <p:cNvPicPr>
                        <a:picLocks noChangeAspect="1" noChangeArrowheads="1"/>
                      </p:cNvPicPr>
                      <p:nvPr/>
                    </p:nvPicPr>
                    <p:blipFill>
                      <a:blip r:embed="rId4"/>
                      <a:srcRect/>
                      <a:stretch>
                        <a:fillRect/>
                      </a:stretch>
                    </p:blipFill>
                    <p:spPr bwMode="auto">
                      <a:xfrm>
                        <a:off x="914400" y="2362200"/>
                        <a:ext cx="3924300" cy="3733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8436" name="Object 7"/>
          <p:cNvGraphicFramePr>
            <a:graphicFrameLocks noChangeAspect="1"/>
          </p:cNvGraphicFramePr>
          <p:nvPr>
            <p:extLst>
              <p:ext uri="{D42A27DB-BD31-4B8C-83A1-F6EECF244321}">
                <p14:modId xmlns:p14="http://schemas.microsoft.com/office/powerpoint/2010/main" val="475161153"/>
              </p:ext>
            </p:extLst>
          </p:nvPr>
        </p:nvGraphicFramePr>
        <p:xfrm>
          <a:off x="686594" y="1034671"/>
          <a:ext cx="8304212" cy="4632325"/>
        </p:xfrm>
        <a:graphic>
          <a:graphicData uri="http://schemas.openxmlformats.org/presentationml/2006/ole">
            <mc:AlternateContent xmlns:mc="http://schemas.openxmlformats.org/markup-compatibility/2006">
              <mc:Choice xmlns:v="urn:schemas-microsoft-com:vml" Requires="v">
                <p:oleObj spid="_x0000_s2051" name="Chart" r:id="rId5" imgW="9525294" imgH="5315232" progId="Excel.Chart.8">
                  <p:embed/>
                </p:oleObj>
              </mc:Choice>
              <mc:Fallback>
                <p:oleObj name="Chart" r:id="rId5" imgW="9525294" imgH="5315232" progId="Excel.Char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6594" y="1034671"/>
                        <a:ext cx="8304212" cy="463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8852405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978794" y="375634"/>
            <a:ext cx="8001000" cy="1143000"/>
          </a:xfrm>
        </p:spPr>
        <p:txBody>
          <a:bodyPr/>
          <a:lstStyle/>
          <a:p>
            <a:pPr eaLnBrk="1" hangingPunct="1"/>
            <a:r>
              <a:rPr lang="en-US" altLang="en-US" dirty="0" smtClean="0"/>
              <a:t>Graphs - Bad</a:t>
            </a:r>
          </a:p>
        </p:txBody>
      </p:sp>
      <p:graphicFrame>
        <p:nvGraphicFramePr>
          <p:cNvPr id="19459" name="Object 6"/>
          <p:cNvGraphicFramePr>
            <a:graphicFrameLocks noChangeAspect="1"/>
          </p:cNvGraphicFramePr>
          <p:nvPr>
            <p:extLst>
              <p:ext uri="{D42A27DB-BD31-4B8C-83A1-F6EECF244321}">
                <p14:modId xmlns:p14="http://schemas.microsoft.com/office/powerpoint/2010/main" val="2246804261"/>
              </p:ext>
            </p:extLst>
          </p:nvPr>
        </p:nvGraphicFramePr>
        <p:xfrm>
          <a:off x="684727" y="1425240"/>
          <a:ext cx="8077200" cy="4384675"/>
        </p:xfrm>
        <a:graphic>
          <a:graphicData uri="http://schemas.openxmlformats.org/presentationml/2006/ole">
            <mc:AlternateContent xmlns:mc="http://schemas.openxmlformats.org/markup-compatibility/2006">
              <mc:Choice xmlns:v="urn:schemas-microsoft-com:vml" Requires="v">
                <p:oleObj spid="_x0000_s3074" name="Chart" r:id="rId3" imgW="9525294" imgH="5172531" progId="Excel.Chart.8">
                  <p:embed/>
                </p:oleObj>
              </mc:Choice>
              <mc:Fallback>
                <p:oleObj name="Chart" r:id="rId3" imgW="9525294" imgH="5172531" progId="Excel.Char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727" y="1425240"/>
                        <a:ext cx="8077200" cy="4384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0606717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en-US" smtClean="0"/>
              <a:t>Graphs - Bad</a:t>
            </a:r>
          </a:p>
        </p:txBody>
      </p:sp>
      <p:sp>
        <p:nvSpPr>
          <p:cNvPr id="20483" name="Rectangle 3"/>
          <p:cNvSpPr>
            <a:spLocks noGrp="1" noChangeArrowheads="1"/>
          </p:cNvSpPr>
          <p:nvPr>
            <p:ph type="body" idx="1"/>
          </p:nvPr>
        </p:nvSpPr>
        <p:spPr/>
        <p:txBody>
          <a:bodyPr/>
          <a:lstStyle/>
          <a:p>
            <a:pPr eaLnBrk="1" hangingPunct="1"/>
            <a:r>
              <a:rPr lang="en-US" altLang="en-US" smtClean="0"/>
              <a:t>Minor gridlines are unnecessary</a:t>
            </a:r>
          </a:p>
          <a:p>
            <a:pPr eaLnBrk="1" hangingPunct="1"/>
            <a:r>
              <a:rPr lang="en-US" altLang="en-US" smtClean="0"/>
              <a:t>Font is too small</a:t>
            </a:r>
          </a:p>
          <a:p>
            <a:pPr eaLnBrk="1" hangingPunct="1"/>
            <a:r>
              <a:rPr lang="en-US" altLang="en-US" smtClean="0"/>
              <a:t>Colours are illogical</a:t>
            </a:r>
          </a:p>
          <a:p>
            <a:pPr eaLnBrk="1" hangingPunct="1"/>
            <a:r>
              <a:rPr lang="en-US" altLang="en-US" smtClean="0"/>
              <a:t>Title is missing</a:t>
            </a:r>
          </a:p>
          <a:p>
            <a:pPr eaLnBrk="1" hangingPunct="1"/>
            <a:r>
              <a:rPr lang="en-US" altLang="en-US" smtClean="0"/>
              <a:t>Shading is distracting</a:t>
            </a:r>
          </a:p>
          <a:p>
            <a:pPr eaLnBrk="1" hangingPunct="1">
              <a:buFont typeface="Wingdings" panose="05000000000000000000" pitchFamily="2" charset="2"/>
              <a:buNone/>
            </a:pPr>
            <a:endParaRPr lang="en-US" altLang="en-US" smtClean="0"/>
          </a:p>
          <a:p>
            <a:pPr eaLnBrk="1" hangingPunct="1">
              <a:buFont typeface="Wingdings" panose="05000000000000000000" pitchFamily="2" charset="2"/>
              <a:buNone/>
            </a:pPr>
            <a:endParaRPr lang="en-US" altLang="en-US" smtClean="0"/>
          </a:p>
        </p:txBody>
      </p:sp>
    </p:spTree>
    <p:extLst>
      <p:ext uri="{BB962C8B-B14F-4D97-AF65-F5344CB8AC3E}">
        <p14:creationId xmlns:p14="http://schemas.microsoft.com/office/powerpoint/2010/main" val="25324612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smtClean="0"/>
              <a:t>Spelling and Grammar</a:t>
            </a:r>
          </a:p>
        </p:txBody>
      </p:sp>
      <p:sp>
        <p:nvSpPr>
          <p:cNvPr id="21507" name="Rectangle 3"/>
          <p:cNvSpPr>
            <a:spLocks noGrp="1" noChangeArrowheads="1"/>
          </p:cNvSpPr>
          <p:nvPr>
            <p:ph type="body" idx="1"/>
          </p:nvPr>
        </p:nvSpPr>
        <p:spPr/>
        <p:txBody>
          <a:bodyPr/>
          <a:lstStyle/>
          <a:p>
            <a:pPr eaLnBrk="1" hangingPunct="1"/>
            <a:r>
              <a:rPr lang="en-US" altLang="en-US" smtClean="0"/>
              <a:t>Proof your slides for:</a:t>
            </a:r>
          </a:p>
          <a:p>
            <a:pPr lvl="1" eaLnBrk="1" hangingPunct="1"/>
            <a:r>
              <a:rPr lang="en-US" altLang="en-US" smtClean="0"/>
              <a:t>speling mistakes</a:t>
            </a:r>
          </a:p>
          <a:p>
            <a:pPr lvl="1" eaLnBrk="1" hangingPunct="1"/>
            <a:r>
              <a:rPr lang="en-US" altLang="en-US" smtClean="0"/>
              <a:t>the use of of repeated words</a:t>
            </a:r>
          </a:p>
          <a:p>
            <a:pPr lvl="1" eaLnBrk="1" hangingPunct="1"/>
            <a:r>
              <a:rPr lang="en-US" altLang="en-US" smtClean="0"/>
              <a:t>grammatical errors you might have make </a:t>
            </a:r>
          </a:p>
          <a:p>
            <a:pPr lvl="1" eaLnBrk="1" hangingPunct="1"/>
            <a:endParaRPr lang="en-US" altLang="en-US" smtClean="0"/>
          </a:p>
          <a:p>
            <a:pPr eaLnBrk="1" hangingPunct="1"/>
            <a:r>
              <a:rPr lang="en-US" altLang="en-US" smtClean="0"/>
              <a:t>If English is not your first language, please have someone else check your presentation!</a:t>
            </a:r>
          </a:p>
          <a:p>
            <a:pPr lvl="1" eaLnBrk="1" hangingPunct="1"/>
            <a:endParaRPr lang="en-US" altLang="en-US" smtClean="0"/>
          </a:p>
          <a:p>
            <a:pPr lvl="1" eaLnBrk="1" hangingPunct="1">
              <a:buFontTx/>
              <a:buNone/>
            </a:pPr>
            <a:endParaRPr lang="en-US" altLang="en-US" smtClean="0"/>
          </a:p>
        </p:txBody>
      </p:sp>
    </p:spTree>
    <p:extLst>
      <p:ext uri="{BB962C8B-B14F-4D97-AF65-F5344CB8AC3E}">
        <p14:creationId xmlns:p14="http://schemas.microsoft.com/office/powerpoint/2010/main" val="1879210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smtClean="0"/>
              <a:t>Tips to be Covered</a:t>
            </a:r>
          </a:p>
        </p:txBody>
      </p:sp>
      <p:sp>
        <p:nvSpPr>
          <p:cNvPr id="4099" name="Rectangle 3"/>
          <p:cNvSpPr>
            <a:spLocks noGrp="1" noChangeArrowheads="1"/>
          </p:cNvSpPr>
          <p:nvPr>
            <p:ph type="body" sz="half" idx="1"/>
          </p:nvPr>
        </p:nvSpPr>
        <p:spPr>
          <a:xfrm>
            <a:off x="1066800" y="1997298"/>
            <a:ext cx="3924300" cy="3429000"/>
          </a:xfrm>
        </p:spPr>
        <p:txBody>
          <a:bodyPr>
            <a:normAutofit fontScale="92500" lnSpcReduction="20000"/>
          </a:bodyPr>
          <a:lstStyle/>
          <a:p>
            <a:pPr eaLnBrk="1" hangingPunct="1">
              <a:lnSpc>
                <a:spcPct val="90000"/>
              </a:lnSpc>
            </a:pPr>
            <a:r>
              <a:rPr lang="en-US" altLang="en-US" sz="2400" dirty="0" smtClean="0"/>
              <a:t>Outlines</a:t>
            </a:r>
          </a:p>
          <a:p>
            <a:pPr eaLnBrk="1" hangingPunct="1">
              <a:lnSpc>
                <a:spcPct val="90000"/>
              </a:lnSpc>
            </a:pPr>
            <a:r>
              <a:rPr lang="en-US" altLang="en-US" sz="2400" dirty="0" smtClean="0"/>
              <a:t>Slide Structure</a:t>
            </a:r>
          </a:p>
          <a:p>
            <a:pPr eaLnBrk="1" hangingPunct="1">
              <a:lnSpc>
                <a:spcPct val="90000"/>
              </a:lnSpc>
            </a:pPr>
            <a:r>
              <a:rPr lang="en-US" altLang="en-US" sz="2400" dirty="0" smtClean="0"/>
              <a:t>Fonts</a:t>
            </a:r>
          </a:p>
          <a:p>
            <a:pPr eaLnBrk="1" hangingPunct="1">
              <a:lnSpc>
                <a:spcPct val="90000"/>
              </a:lnSpc>
            </a:pPr>
            <a:r>
              <a:rPr lang="en-US" altLang="en-US" sz="2400" dirty="0" err="1" smtClean="0"/>
              <a:t>Colour</a:t>
            </a:r>
            <a:endParaRPr lang="en-US" altLang="en-US" sz="2400" dirty="0" smtClean="0"/>
          </a:p>
          <a:p>
            <a:pPr eaLnBrk="1" hangingPunct="1">
              <a:lnSpc>
                <a:spcPct val="90000"/>
              </a:lnSpc>
            </a:pPr>
            <a:r>
              <a:rPr lang="en-US" altLang="en-US" sz="2400" dirty="0" smtClean="0"/>
              <a:t>Background</a:t>
            </a:r>
          </a:p>
          <a:p>
            <a:pPr eaLnBrk="1" hangingPunct="1">
              <a:lnSpc>
                <a:spcPct val="90000"/>
              </a:lnSpc>
            </a:pPr>
            <a:r>
              <a:rPr lang="en-US" altLang="en-US" sz="2400" dirty="0" smtClean="0"/>
              <a:t>Graphs</a:t>
            </a:r>
          </a:p>
          <a:p>
            <a:pPr eaLnBrk="1" hangingPunct="1">
              <a:lnSpc>
                <a:spcPct val="90000"/>
              </a:lnSpc>
            </a:pPr>
            <a:r>
              <a:rPr lang="en-US" altLang="en-US" sz="2400" dirty="0" smtClean="0"/>
              <a:t>Spelling and Grammar</a:t>
            </a:r>
          </a:p>
          <a:p>
            <a:pPr eaLnBrk="1" hangingPunct="1">
              <a:lnSpc>
                <a:spcPct val="90000"/>
              </a:lnSpc>
            </a:pPr>
            <a:r>
              <a:rPr lang="en-US" altLang="en-US" sz="2400" dirty="0" smtClean="0"/>
              <a:t>Conclusions</a:t>
            </a:r>
          </a:p>
          <a:p>
            <a:pPr eaLnBrk="1" hangingPunct="1">
              <a:lnSpc>
                <a:spcPct val="90000"/>
              </a:lnSpc>
            </a:pPr>
            <a:r>
              <a:rPr lang="en-US" altLang="en-US" sz="2400" dirty="0" smtClean="0"/>
              <a:t>Questions</a:t>
            </a:r>
          </a:p>
          <a:p>
            <a:pPr eaLnBrk="1" hangingPunct="1">
              <a:lnSpc>
                <a:spcPct val="90000"/>
              </a:lnSpc>
            </a:pPr>
            <a:endParaRPr lang="en-US" altLang="en-US" sz="2400" dirty="0" smtClean="0"/>
          </a:p>
          <a:p>
            <a:pPr eaLnBrk="1" hangingPunct="1">
              <a:lnSpc>
                <a:spcPct val="90000"/>
              </a:lnSpc>
              <a:buFont typeface="Wingdings" panose="05000000000000000000" pitchFamily="2" charset="2"/>
              <a:buNone/>
            </a:pPr>
            <a:endParaRPr lang="en-US" altLang="en-US" sz="2400" dirty="0" smtClean="0"/>
          </a:p>
          <a:p>
            <a:pPr eaLnBrk="1" hangingPunct="1">
              <a:lnSpc>
                <a:spcPct val="90000"/>
              </a:lnSpc>
            </a:pPr>
            <a:endParaRPr lang="en-US" altLang="en-US" sz="2400" dirty="0" smtClean="0"/>
          </a:p>
          <a:p>
            <a:pPr eaLnBrk="1" hangingPunct="1">
              <a:lnSpc>
                <a:spcPct val="90000"/>
              </a:lnSpc>
            </a:pPr>
            <a:endParaRPr lang="en-US" altLang="en-US" sz="2400" dirty="0" smtClean="0"/>
          </a:p>
        </p:txBody>
      </p:sp>
      <p:sp>
        <p:nvSpPr>
          <p:cNvPr id="4100" name="Rectangle 4"/>
          <p:cNvSpPr>
            <a:spLocks noGrp="1" noChangeArrowheads="1"/>
          </p:cNvSpPr>
          <p:nvPr>
            <p:ph type="body" sz="half" idx="2"/>
          </p:nvPr>
        </p:nvSpPr>
        <p:spPr>
          <a:xfrm>
            <a:off x="4991100" y="2667000"/>
            <a:ext cx="3924300" cy="3429000"/>
          </a:xfrm>
        </p:spPr>
        <p:txBody>
          <a:bodyPr/>
          <a:lstStyle/>
          <a:p>
            <a:pPr eaLnBrk="1" hangingPunct="1"/>
            <a:endParaRPr lang="en-US" altLang="en-US" sz="2400" smtClean="0"/>
          </a:p>
          <a:p>
            <a:pPr eaLnBrk="1" hangingPunct="1"/>
            <a:endParaRPr lang="en-US" altLang="en-US" sz="2400" smtClean="0"/>
          </a:p>
        </p:txBody>
      </p:sp>
    </p:spTree>
    <p:extLst>
      <p:ext uri="{BB962C8B-B14F-4D97-AF65-F5344CB8AC3E}">
        <p14:creationId xmlns:p14="http://schemas.microsoft.com/office/powerpoint/2010/main" val="30733422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en-US" smtClean="0"/>
              <a:t>Conclusion</a:t>
            </a:r>
          </a:p>
        </p:txBody>
      </p:sp>
      <p:sp>
        <p:nvSpPr>
          <p:cNvPr id="22531" name="Rectangle 3"/>
          <p:cNvSpPr>
            <a:spLocks noGrp="1" noChangeArrowheads="1"/>
          </p:cNvSpPr>
          <p:nvPr>
            <p:ph type="body" idx="1"/>
          </p:nvPr>
        </p:nvSpPr>
        <p:spPr/>
        <p:txBody>
          <a:bodyPr/>
          <a:lstStyle/>
          <a:p>
            <a:pPr eaLnBrk="1" hangingPunct="1"/>
            <a:r>
              <a:rPr lang="en-US" altLang="en-US" smtClean="0"/>
              <a:t>Use an effective and strong closing</a:t>
            </a:r>
          </a:p>
          <a:p>
            <a:pPr lvl="1" eaLnBrk="1" hangingPunct="1"/>
            <a:r>
              <a:rPr lang="en-US" altLang="en-US" smtClean="0"/>
              <a:t>Your audience is likely to remember your last words</a:t>
            </a:r>
          </a:p>
          <a:p>
            <a:pPr lvl="1" eaLnBrk="1" hangingPunct="1"/>
            <a:endParaRPr lang="en-US" altLang="en-US" smtClean="0"/>
          </a:p>
          <a:p>
            <a:pPr eaLnBrk="1" hangingPunct="1"/>
            <a:r>
              <a:rPr lang="en-US" altLang="en-US" smtClean="0"/>
              <a:t>Use a conclusion slide to:</a:t>
            </a:r>
          </a:p>
          <a:p>
            <a:pPr lvl="1" eaLnBrk="1" hangingPunct="1"/>
            <a:r>
              <a:rPr lang="en-US" altLang="en-US" smtClean="0"/>
              <a:t>Summarize the main points of your presentation</a:t>
            </a:r>
          </a:p>
          <a:p>
            <a:pPr lvl="1" eaLnBrk="1" hangingPunct="1"/>
            <a:r>
              <a:rPr lang="en-US" altLang="en-US" smtClean="0"/>
              <a:t>Suggest future avenues of research</a:t>
            </a:r>
          </a:p>
          <a:p>
            <a:pPr lvl="1" eaLnBrk="1" hangingPunct="1">
              <a:buFontTx/>
              <a:buNone/>
            </a:pPr>
            <a:endParaRPr lang="en-US" altLang="en-US" smtClean="0"/>
          </a:p>
          <a:p>
            <a:pPr eaLnBrk="1" hangingPunct="1"/>
            <a:endParaRPr lang="en-US" altLang="en-US" smtClean="0"/>
          </a:p>
          <a:p>
            <a:pPr eaLnBrk="1" hangingPunct="1"/>
            <a:endParaRPr lang="en-US" altLang="en-US" smtClean="0"/>
          </a:p>
          <a:p>
            <a:pPr lvl="1" eaLnBrk="1" hangingPunct="1"/>
            <a:endParaRPr lang="en-US" altLang="en-US" smtClean="0"/>
          </a:p>
        </p:txBody>
      </p:sp>
    </p:spTree>
    <p:extLst>
      <p:ext uri="{BB962C8B-B14F-4D97-AF65-F5344CB8AC3E}">
        <p14:creationId xmlns:p14="http://schemas.microsoft.com/office/powerpoint/2010/main" val="41919259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smtClean="0"/>
              <a:t>Questions??</a:t>
            </a:r>
          </a:p>
        </p:txBody>
      </p:sp>
      <p:sp>
        <p:nvSpPr>
          <p:cNvPr id="23555" name="Rectangle 3"/>
          <p:cNvSpPr>
            <a:spLocks noGrp="1" noChangeArrowheads="1"/>
          </p:cNvSpPr>
          <p:nvPr>
            <p:ph type="body" idx="1"/>
          </p:nvPr>
        </p:nvSpPr>
        <p:spPr/>
        <p:txBody>
          <a:bodyPr/>
          <a:lstStyle/>
          <a:p>
            <a:pPr eaLnBrk="1" hangingPunct="1"/>
            <a:r>
              <a:rPr lang="en-US" altLang="en-US" smtClean="0"/>
              <a:t>End your presentation with a simple question slide to:</a:t>
            </a:r>
          </a:p>
          <a:p>
            <a:pPr lvl="1" eaLnBrk="1" hangingPunct="1"/>
            <a:r>
              <a:rPr lang="en-US" altLang="en-US" smtClean="0"/>
              <a:t>Invite your audience to ask questions</a:t>
            </a:r>
          </a:p>
          <a:p>
            <a:pPr lvl="1" eaLnBrk="1" hangingPunct="1"/>
            <a:r>
              <a:rPr lang="en-US" altLang="en-US" smtClean="0"/>
              <a:t>Provide a visual aid during question period</a:t>
            </a:r>
          </a:p>
          <a:p>
            <a:pPr lvl="1" eaLnBrk="1" hangingPunct="1"/>
            <a:r>
              <a:rPr lang="en-US" altLang="en-US" smtClean="0"/>
              <a:t>Avoid ending a presentation abruptly</a:t>
            </a:r>
          </a:p>
          <a:p>
            <a:pPr eaLnBrk="1" hangingPunct="1"/>
            <a:endParaRPr lang="en-US" altLang="en-US" smtClean="0"/>
          </a:p>
          <a:p>
            <a:pPr eaLnBrk="1" hangingPunct="1"/>
            <a:endParaRPr lang="en-US" altLang="en-US" smtClean="0"/>
          </a:p>
        </p:txBody>
      </p:sp>
    </p:spTree>
    <p:extLst>
      <p:ext uri="{BB962C8B-B14F-4D97-AF65-F5344CB8AC3E}">
        <p14:creationId xmlns:p14="http://schemas.microsoft.com/office/powerpoint/2010/main" val="3287239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ltLang="en-US" smtClean="0"/>
              <a:t>Outline	</a:t>
            </a:r>
          </a:p>
        </p:txBody>
      </p:sp>
      <p:sp>
        <p:nvSpPr>
          <p:cNvPr id="5123" name="Rectangle 3"/>
          <p:cNvSpPr>
            <a:spLocks noGrp="1" noChangeArrowheads="1"/>
          </p:cNvSpPr>
          <p:nvPr>
            <p:ph type="body" idx="1"/>
          </p:nvPr>
        </p:nvSpPr>
        <p:spPr/>
        <p:txBody>
          <a:bodyPr/>
          <a:lstStyle/>
          <a:p>
            <a:pPr eaLnBrk="1" hangingPunct="1"/>
            <a:r>
              <a:rPr lang="en-US" altLang="en-US" smtClean="0"/>
              <a:t>Make your 1</a:t>
            </a:r>
            <a:r>
              <a:rPr lang="en-US" altLang="en-US" baseline="30000" smtClean="0"/>
              <a:t>st</a:t>
            </a:r>
            <a:r>
              <a:rPr lang="en-US" altLang="en-US" smtClean="0"/>
              <a:t> or 2</a:t>
            </a:r>
            <a:r>
              <a:rPr lang="en-US" altLang="en-US" baseline="30000" smtClean="0"/>
              <a:t>nd</a:t>
            </a:r>
            <a:r>
              <a:rPr lang="en-US" altLang="en-US" smtClean="0"/>
              <a:t> slide an outline of your presentation</a:t>
            </a:r>
          </a:p>
          <a:p>
            <a:pPr lvl="1" eaLnBrk="1" hangingPunct="1"/>
            <a:r>
              <a:rPr lang="en-US" altLang="en-US" smtClean="0"/>
              <a:t>Ex: previous slide</a:t>
            </a:r>
          </a:p>
          <a:p>
            <a:pPr eaLnBrk="1" hangingPunct="1"/>
            <a:r>
              <a:rPr lang="en-US" altLang="en-US" smtClean="0"/>
              <a:t>Follow the order of your outline for the rest of the presentation</a:t>
            </a:r>
          </a:p>
          <a:p>
            <a:pPr eaLnBrk="1" hangingPunct="1"/>
            <a:r>
              <a:rPr lang="en-US" altLang="en-US" smtClean="0"/>
              <a:t>Only place main points on the outline slide</a:t>
            </a:r>
          </a:p>
          <a:p>
            <a:pPr lvl="1" eaLnBrk="1" hangingPunct="1"/>
            <a:r>
              <a:rPr lang="en-US" altLang="en-US" smtClean="0"/>
              <a:t>Ex: Use the titles of each slide as main points</a:t>
            </a:r>
          </a:p>
        </p:txBody>
      </p:sp>
    </p:spTree>
    <p:extLst>
      <p:ext uri="{BB962C8B-B14F-4D97-AF65-F5344CB8AC3E}">
        <p14:creationId xmlns:p14="http://schemas.microsoft.com/office/powerpoint/2010/main" val="3669785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en-US" smtClean="0"/>
              <a:t>Slide Structure – Good</a:t>
            </a:r>
          </a:p>
        </p:txBody>
      </p:sp>
      <p:sp>
        <p:nvSpPr>
          <p:cNvPr id="6147" name="Rectangle 3"/>
          <p:cNvSpPr>
            <a:spLocks noGrp="1" noChangeArrowheads="1"/>
          </p:cNvSpPr>
          <p:nvPr>
            <p:ph type="body" idx="1"/>
          </p:nvPr>
        </p:nvSpPr>
        <p:spPr/>
        <p:txBody>
          <a:bodyPr/>
          <a:lstStyle/>
          <a:p>
            <a:pPr eaLnBrk="1" hangingPunct="1"/>
            <a:r>
              <a:rPr lang="en-US" altLang="en-US" smtClean="0"/>
              <a:t>Use 1-2 slides per minute of your presentation</a:t>
            </a:r>
          </a:p>
          <a:p>
            <a:pPr eaLnBrk="1" hangingPunct="1"/>
            <a:r>
              <a:rPr lang="en-US" altLang="en-US" smtClean="0"/>
              <a:t>Write in point form, not complete sentences</a:t>
            </a:r>
          </a:p>
          <a:p>
            <a:pPr eaLnBrk="1" hangingPunct="1"/>
            <a:r>
              <a:rPr lang="en-US" altLang="en-US" smtClean="0"/>
              <a:t>Include 4-5 points per slide</a:t>
            </a:r>
          </a:p>
          <a:p>
            <a:pPr eaLnBrk="1" hangingPunct="1"/>
            <a:r>
              <a:rPr lang="en-US" altLang="en-US" smtClean="0"/>
              <a:t>Avoid wordiness: use key words and phrases only</a:t>
            </a:r>
          </a:p>
          <a:p>
            <a:pPr eaLnBrk="1" hangingPunct="1">
              <a:buFont typeface="Wingdings" panose="05000000000000000000" pitchFamily="2" charset="2"/>
              <a:buNone/>
            </a:pPr>
            <a:endParaRPr lang="en-US" altLang="en-US" smtClean="0"/>
          </a:p>
        </p:txBody>
      </p:sp>
    </p:spTree>
    <p:extLst>
      <p:ext uri="{BB962C8B-B14F-4D97-AF65-F5344CB8AC3E}">
        <p14:creationId xmlns:p14="http://schemas.microsoft.com/office/powerpoint/2010/main" val="548708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en-US" smtClean="0"/>
              <a:t>Slide Structure - Bad</a:t>
            </a:r>
          </a:p>
        </p:txBody>
      </p:sp>
      <p:sp>
        <p:nvSpPr>
          <p:cNvPr id="7171" name="Rectangle 3"/>
          <p:cNvSpPr>
            <a:spLocks noGrp="1" noChangeArrowheads="1"/>
          </p:cNvSpPr>
          <p:nvPr>
            <p:ph type="body" idx="1"/>
          </p:nvPr>
        </p:nvSpPr>
        <p:spPr/>
        <p:txBody>
          <a:bodyPr/>
          <a:lstStyle/>
          <a:p>
            <a:pPr eaLnBrk="1" hangingPunct="1">
              <a:lnSpc>
                <a:spcPct val="90000"/>
              </a:lnSpc>
            </a:pPr>
            <a:r>
              <a:rPr lang="en-US" altLang="en-US" smtClean="0"/>
              <a:t>This page contains too many words for a presentation slide.  It is not written in point form, making it difficult both for your audience to read and for you to present each point. Although there are exactly the same number of points on this slide as the previous slide, it looks much more complicated.  In short, your audience will spend too much time trying to read this paragraph instead of listening to you.</a:t>
            </a:r>
          </a:p>
        </p:txBody>
      </p:sp>
    </p:spTree>
    <p:extLst>
      <p:ext uri="{BB962C8B-B14F-4D97-AF65-F5344CB8AC3E}">
        <p14:creationId xmlns:p14="http://schemas.microsoft.com/office/powerpoint/2010/main" val="1472555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en-US" smtClean="0"/>
              <a:t>Slide Structure – Good</a:t>
            </a:r>
          </a:p>
        </p:txBody>
      </p:sp>
      <p:sp>
        <p:nvSpPr>
          <p:cNvPr id="34819" name="Rectangle 3"/>
          <p:cNvSpPr>
            <a:spLocks noGrp="1" noChangeArrowheads="1"/>
          </p:cNvSpPr>
          <p:nvPr>
            <p:ph type="body" idx="1"/>
          </p:nvPr>
        </p:nvSpPr>
        <p:spPr/>
        <p:txBody>
          <a:bodyPr/>
          <a:lstStyle/>
          <a:p>
            <a:pPr eaLnBrk="1" hangingPunct="1"/>
            <a:r>
              <a:rPr lang="en-US" altLang="en-US" smtClean="0"/>
              <a:t>Show one point at a time:</a:t>
            </a:r>
          </a:p>
          <a:p>
            <a:pPr lvl="1" eaLnBrk="1" hangingPunct="1"/>
            <a:r>
              <a:rPr lang="en-US" altLang="en-US" smtClean="0"/>
              <a:t>Will help audience concentrate on what you are saying</a:t>
            </a:r>
          </a:p>
          <a:p>
            <a:pPr lvl="1" eaLnBrk="1" hangingPunct="1"/>
            <a:r>
              <a:rPr lang="en-US" altLang="en-US" smtClean="0"/>
              <a:t>Will prevent audience from reading ahead</a:t>
            </a:r>
          </a:p>
          <a:p>
            <a:pPr lvl="1" eaLnBrk="1" hangingPunct="1"/>
            <a:r>
              <a:rPr lang="en-US" altLang="en-US" smtClean="0"/>
              <a:t>Will help you keep your presentation focused</a:t>
            </a:r>
          </a:p>
        </p:txBody>
      </p:sp>
    </p:spTree>
    <p:extLst>
      <p:ext uri="{BB962C8B-B14F-4D97-AF65-F5344CB8AC3E}">
        <p14:creationId xmlns:p14="http://schemas.microsoft.com/office/powerpoint/2010/main" val="34012181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8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48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481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481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bldLvl="2"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smtClean="0"/>
              <a:t>Slide Structure - Bad</a:t>
            </a:r>
          </a:p>
        </p:txBody>
      </p:sp>
      <p:sp>
        <p:nvSpPr>
          <p:cNvPr id="35843" name="Rectangle 3"/>
          <p:cNvSpPr>
            <a:spLocks noGrp="1" noChangeArrowheads="1"/>
          </p:cNvSpPr>
          <p:nvPr>
            <p:ph type="body" idx="1"/>
          </p:nvPr>
        </p:nvSpPr>
        <p:spPr/>
        <p:txBody>
          <a:bodyPr/>
          <a:lstStyle/>
          <a:p>
            <a:pPr eaLnBrk="1" hangingPunct="1"/>
            <a:r>
              <a:rPr lang="en-US" altLang="en-US" smtClean="0"/>
              <a:t>Do not use distracting animation</a:t>
            </a:r>
          </a:p>
          <a:p>
            <a:pPr eaLnBrk="1" hangingPunct="1"/>
            <a:endParaRPr lang="en-US" altLang="en-US" smtClean="0"/>
          </a:p>
          <a:p>
            <a:pPr eaLnBrk="1" hangingPunct="1"/>
            <a:r>
              <a:rPr lang="en-US" altLang="en-US" smtClean="0"/>
              <a:t>Do not go overboard with the animation</a:t>
            </a:r>
          </a:p>
          <a:p>
            <a:pPr eaLnBrk="1" hangingPunct="1"/>
            <a:endParaRPr lang="en-US" altLang="en-US" smtClean="0"/>
          </a:p>
          <a:p>
            <a:pPr eaLnBrk="1" hangingPunct="1"/>
            <a:r>
              <a:rPr lang="en-US" altLang="en-US" smtClean="0"/>
              <a:t>Be consistent with the animation that you use</a:t>
            </a:r>
          </a:p>
        </p:txBody>
      </p:sp>
    </p:spTree>
    <p:extLst>
      <p:ext uri="{BB962C8B-B14F-4D97-AF65-F5344CB8AC3E}">
        <p14:creationId xmlns:p14="http://schemas.microsoft.com/office/powerpoint/2010/main" val="23104537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ntr" presetSubtype="0" fill="hold" grpId="0" nodeType="afterEffect">
                                  <p:stCondLst>
                                    <p:cond delay="3000"/>
                                  </p:stCondLst>
                                  <p:iterate type="wd">
                                    <p:tmPct val="100000"/>
                                  </p:iterate>
                                  <p:childTnLst>
                                    <p:set>
                                      <p:cBhvr>
                                        <p:cTn id="6" dur="1" fill="hold">
                                          <p:stCondLst>
                                            <p:cond delay="0"/>
                                          </p:stCondLst>
                                        </p:cTn>
                                        <p:tgtEl>
                                          <p:spTgt spid="35843">
                                            <p:txEl>
                                              <p:pRg st="0" end="0"/>
                                            </p:txEl>
                                          </p:spTgt>
                                        </p:tgtEl>
                                        <p:attrNameLst>
                                          <p:attrName>style.visibility</p:attrName>
                                        </p:attrNameLst>
                                      </p:cBhvr>
                                      <p:to>
                                        <p:strVal val="visible"/>
                                      </p:to>
                                    </p:set>
                                    <p:anim calcmode="lin" valueType="num">
                                      <p:cBhvr>
                                        <p:cTn id="7" dur="750" fill="hold"/>
                                        <p:tgtEl>
                                          <p:spTgt spid="35843">
                                            <p:txEl>
                                              <p:pRg st="0" end="0"/>
                                            </p:txEl>
                                          </p:spTgt>
                                        </p:tgtEl>
                                        <p:attrNameLst>
                                          <p:attrName>ppt_w</p:attrName>
                                        </p:attrNameLst>
                                      </p:cBhvr>
                                      <p:tavLst>
                                        <p:tav tm="0">
                                          <p:val>
                                            <p:fltVal val="0"/>
                                          </p:val>
                                        </p:tav>
                                        <p:tav tm="100000">
                                          <p:val>
                                            <p:strVal val="#ppt_w"/>
                                          </p:val>
                                        </p:tav>
                                      </p:tavLst>
                                    </p:anim>
                                    <p:anim calcmode="lin" valueType="num">
                                      <p:cBhvr>
                                        <p:cTn id="8" dur="750" fill="hold"/>
                                        <p:tgtEl>
                                          <p:spTgt spid="35843">
                                            <p:txEl>
                                              <p:pRg st="0" end="0"/>
                                            </p:txEl>
                                          </p:spTgt>
                                        </p:tgtEl>
                                        <p:attrNameLst>
                                          <p:attrName>ppt_h</p:attrName>
                                        </p:attrNameLst>
                                      </p:cBhvr>
                                      <p:tavLst>
                                        <p:tav tm="0">
                                          <p:val>
                                            <p:fltVal val="0"/>
                                          </p:val>
                                        </p:tav>
                                        <p:tav tm="100000">
                                          <p:val>
                                            <p:strVal val="#ppt_h"/>
                                          </p:val>
                                        </p:tav>
                                      </p:tavLst>
                                    </p:anim>
                                    <p:anim calcmode="lin" valueType="num">
                                      <p:cBhvr>
                                        <p:cTn id="9" dur="750" fill="hold"/>
                                        <p:tgtEl>
                                          <p:spTgt spid="3584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750" fill="hold"/>
                                        <p:tgtEl>
                                          <p:spTgt spid="35843">
                                            <p:txEl>
                                              <p:pRg st="0" end="0"/>
                                            </p:txEl>
                                          </p:spTgt>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5"/>
                                            </p:cond>
                                          </p:stCondLst>
                                          <p:endCondLst>
                                            <p:cond evt="onStopAudio" delay="0">
                                              <p:tgtEl>
                                                <p:sldTgt/>
                                              </p:tgtEl>
                                            </p:cond>
                                          </p:endCondLst>
                                        </p:cTn>
                                        <p:tgtEl>
                                          <p:sndTgt r:embed="rId2" name="ricochet.wav"/>
                                        </p:tgtEl>
                                      </p:cMediaNode>
                                    </p:audio>
                                  </p:subTnLst>
                                </p:cTn>
                              </p:par>
                            </p:childTnLst>
                          </p:cTn>
                        </p:par>
                        <p:par>
                          <p:cTn id="11" fill="hold" nodeType="afterGroup">
                            <p:stCondLst>
                              <p:cond delay="6750"/>
                            </p:stCondLst>
                            <p:childTnLst>
                              <p:par>
                                <p:cTn id="12" presetID="15" presetClass="entr" presetSubtype="0" fill="hold" grpId="0" nodeType="afterEffect">
                                  <p:stCondLst>
                                    <p:cond delay="3000"/>
                                  </p:stCondLst>
                                  <p:iterate type="wd">
                                    <p:tmPct val="100000"/>
                                  </p:iterate>
                                  <p:childTnLst>
                                    <p:set>
                                      <p:cBhvr>
                                        <p:cTn id="13" dur="1" fill="hold">
                                          <p:stCondLst>
                                            <p:cond delay="0"/>
                                          </p:stCondLst>
                                        </p:cTn>
                                        <p:tgtEl>
                                          <p:spTgt spid="35843">
                                            <p:txEl>
                                              <p:pRg st="2" end="2"/>
                                            </p:txEl>
                                          </p:spTgt>
                                        </p:tgtEl>
                                        <p:attrNameLst>
                                          <p:attrName>style.visibility</p:attrName>
                                        </p:attrNameLst>
                                      </p:cBhvr>
                                      <p:to>
                                        <p:strVal val="visible"/>
                                      </p:to>
                                    </p:set>
                                    <p:anim calcmode="lin" valueType="num">
                                      <p:cBhvr>
                                        <p:cTn id="14" dur="750" fill="hold"/>
                                        <p:tgtEl>
                                          <p:spTgt spid="35843">
                                            <p:txEl>
                                              <p:pRg st="2" end="2"/>
                                            </p:txEl>
                                          </p:spTgt>
                                        </p:tgtEl>
                                        <p:attrNameLst>
                                          <p:attrName>ppt_w</p:attrName>
                                        </p:attrNameLst>
                                      </p:cBhvr>
                                      <p:tavLst>
                                        <p:tav tm="0">
                                          <p:val>
                                            <p:fltVal val="0"/>
                                          </p:val>
                                        </p:tav>
                                        <p:tav tm="100000">
                                          <p:val>
                                            <p:strVal val="#ppt_w"/>
                                          </p:val>
                                        </p:tav>
                                      </p:tavLst>
                                    </p:anim>
                                    <p:anim calcmode="lin" valueType="num">
                                      <p:cBhvr>
                                        <p:cTn id="15" dur="750" fill="hold"/>
                                        <p:tgtEl>
                                          <p:spTgt spid="35843">
                                            <p:txEl>
                                              <p:pRg st="2" end="2"/>
                                            </p:txEl>
                                          </p:spTgt>
                                        </p:tgtEl>
                                        <p:attrNameLst>
                                          <p:attrName>ppt_h</p:attrName>
                                        </p:attrNameLst>
                                      </p:cBhvr>
                                      <p:tavLst>
                                        <p:tav tm="0">
                                          <p:val>
                                            <p:fltVal val="0"/>
                                          </p:val>
                                        </p:tav>
                                        <p:tav tm="100000">
                                          <p:val>
                                            <p:strVal val="#ppt_h"/>
                                          </p:val>
                                        </p:tav>
                                      </p:tavLst>
                                    </p:anim>
                                    <p:anim calcmode="lin" valueType="num">
                                      <p:cBhvr>
                                        <p:cTn id="16" dur="750" fill="hold"/>
                                        <p:tgtEl>
                                          <p:spTgt spid="3584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17" dur="750" fill="hold"/>
                                        <p:tgtEl>
                                          <p:spTgt spid="35843">
                                            <p:txEl>
                                              <p:pRg st="2" end="2"/>
                                            </p:txEl>
                                          </p:spTgt>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12"/>
                                            </p:cond>
                                          </p:stCondLst>
                                          <p:endCondLst>
                                            <p:cond evt="onStopAudio" delay="0">
                                              <p:tgtEl>
                                                <p:sldTgt/>
                                              </p:tgtEl>
                                            </p:cond>
                                          </p:endCondLst>
                                        </p:cTn>
                                        <p:tgtEl>
                                          <p:sndTgt r:embed="rId2" name="ricochet.wav"/>
                                        </p:tgtEl>
                                      </p:cMediaNode>
                                    </p:audio>
                                  </p:subTnLst>
                                </p:cTn>
                              </p:par>
                            </p:childTnLst>
                          </p:cTn>
                        </p:par>
                        <p:par>
                          <p:cTn id="18" fill="hold" nodeType="afterGroup">
                            <p:stCondLst>
                              <p:cond delay="15000"/>
                            </p:stCondLst>
                            <p:childTnLst>
                              <p:par>
                                <p:cTn id="19" presetID="15" presetClass="entr" presetSubtype="0" fill="hold" grpId="0" nodeType="afterEffect">
                                  <p:stCondLst>
                                    <p:cond delay="3000"/>
                                  </p:stCondLst>
                                  <p:iterate type="wd">
                                    <p:tmPct val="100000"/>
                                  </p:iterate>
                                  <p:childTnLst>
                                    <p:set>
                                      <p:cBhvr>
                                        <p:cTn id="20" dur="1" fill="hold">
                                          <p:stCondLst>
                                            <p:cond delay="0"/>
                                          </p:stCondLst>
                                        </p:cTn>
                                        <p:tgtEl>
                                          <p:spTgt spid="35843">
                                            <p:txEl>
                                              <p:pRg st="4" end="4"/>
                                            </p:txEl>
                                          </p:spTgt>
                                        </p:tgtEl>
                                        <p:attrNameLst>
                                          <p:attrName>style.visibility</p:attrName>
                                        </p:attrNameLst>
                                      </p:cBhvr>
                                      <p:to>
                                        <p:strVal val="visible"/>
                                      </p:to>
                                    </p:set>
                                    <p:anim calcmode="lin" valueType="num">
                                      <p:cBhvr>
                                        <p:cTn id="21" dur="750" fill="hold"/>
                                        <p:tgtEl>
                                          <p:spTgt spid="35843">
                                            <p:txEl>
                                              <p:pRg st="4" end="4"/>
                                            </p:txEl>
                                          </p:spTgt>
                                        </p:tgtEl>
                                        <p:attrNameLst>
                                          <p:attrName>ppt_w</p:attrName>
                                        </p:attrNameLst>
                                      </p:cBhvr>
                                      <p:tavLst>
                                        <p:tav tm="0">
                                          <p:val>
                                            <p:fltVal val="0"/>
                                          </p:val>
                                        </p:tav>
                                        <p:tav tm="100000">
                                          <p:val>
                                            <p:strVal val="#ppt_w"/>
                                          </p:val>
                                        </p:tav>
                                      </p:tavLst>
                                    </p:anim>
                                    <p:anim calcmode="lin" valueType="num">
                                      <p:cBhvr>
                                        <p:cTn id="22" dur="750" fill="hold"/>
                                        <p:tgtEl>
                                          <p:spTgt spid="35843">
                                            <p:txEl>
                                              <p:pRg st="4" end="4"/>
                                            </p:txEl>
                                          </p:spTgt>
                                        </p:tgtEl>
                                        <p:attrNameLst>
                                          <p:attrName>ppt_h</p:attrName>
                                        </p:attrNameLst>
                                      </p:cBhvr>
                                      <p:tavLst>
                                        <p:tav tm="0">
                                          <p:val>
                                            <p:fltVal val="0"/>
                                          </p:val>
                                        </p:tav>
                                        <p:tav tm="100000">
                                          <p:val>
                                            <p:strVal val="#ppt_h"/>
                                          </p:val>
                                        </p:tav>
                                      </p:tavLst>
                                    </p:anim>
                                    <p:anim calcmode="lin" valueType="num">
                                      <p:cBhvr>
                                        <p:cTn id="23" dur="750" fill="hold"/>
                                        <p:tgtEl>
                                          <p:spTgt spid="35843">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24" dur="750" fill="hold"/>
                                        <p:tgtEl>
                                          <p:spTgt spid="35843">
                                            <p:txEl>
                                              <p:pRg st="4" end="4"/>
                                            </p:txEl>
                                          </p:spTgt>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19"/>
                                            </p:cond>
                                          </p:stCondLst>
                                          <p:endCondLst>
                                            <p:cond evt="onStopAudio" delay="0">
                                              <p:tgtEl>
                                                <p:sldTgt/>
                                              </p:tgtEl>
                                            </p:cond>
                                          </p:endCondLst>
                                        </p:cTn>
                                        <p:tgtEl>
                                          <p:sndTgt r:embed="rId2" name="ricochet.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bldLvl="3" autoUpdateAnimBg="0" advAuto="300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smtClean="0"/>
              <a:t>Fonts - Good</a:t>
            </a:r>
          </a:p>
        </p:txBody>
      </p:sp>
      <p:sp>
        <p:nvSpPr>
          <p:cNvPr id="10243" name="Rectangle 3"/>
          <p:cNvSpPr>
            <a:spLocks noGrp="1" noChangeArrowheads="1"/>
          </p:cNvSpPr>
          <p:nvPr>
            <p:ph type="body" idx="1"/>
          </p:nvPr>
        </p:nvSpPr>
        <p:spPr/>
        <p:txBody>
          <a:bodyPr/>
          <a:lstStyle/>
          <a:p>
            <a:pPr eaLnBrk="1" hangingPunct="1"/>
            <a:r>
              <a:rPr lang="en-US" altLang="en-US" smtClean="0"/>
              <a:t>Use at least an 18-point font</a:t>
            </a:r>
          </a:p>
          <a:p>
            <a:pPr eaLnBrk="1" hangingPunct="1"/>
            <a:r>
              <a:rPr lang="en-US" altLang="en-US" smtClean="0"/>
              <a:t>Use different size fonts for main points and secondary points</a:t>
            </a:r>
          </a:p>
          <a:p>
            <a:pPr lvl="1" eaLnBrk="1" hangingPunct="1"/>
            <a:r>
              <a:rPr lang="en-US" altLang="en-US" smtClean="0"/>
              <a:t>this font is 24-point, the main point font is 28-point, and the title font is 36-point</a:t>
            </a:r>
          </a:p>
          <a:p>
            <a:pPr eaLnBrk="1" hangingPunct="1"/>
            <a:r>
              <a:rPr lang="en-US" altLang="en-US" smtClean="0"/>
              <a:t>Use a standard font like Times New Roman or Arial</a:t>
            </a:r>
          </a:p>
          <a:p>
            <a:pPr lvl="1" eaLnBrk="1" hangingPunct="1">
              <a:buFontTx/>
              <a:buNone/>
            </a:pPr>
            <a:endParaRPr lang="en-US" altLang="en-US" smtClean="0"/>
          </a:p>
          <a:p>
            <a:pPr lvl="1" eaLnBrk="1" hangingPunct="1"/>
            <a:endParaRPr lang="en-US" altLang="en-US" smtClean="0"/>
          </a:p>
          <a:p>
            <a:pPr eaLnBrk="1" hangingPunct="1">
              <a:buFont typeface="Wingdings" panose="05000000000000000000" pitchFamily="2" charset="2"/>
              <a:buNone/>
            </a:pPr>
            <a:endParaRPr lang="en-US" altLang="en-US" sz="1400" smtClean="0"/>
          </a:p>
          <a:p>
            <a:pPr eaLnBrk="1" hangingPunct="1"/>
            <a:endParaRPr lang="en-US" altLang="en-US" sz="1400" smtClean="0"/>
          </a:p>
        </p:txBody>
      </p:sp>
    </p:spTree>
    <p:extLst>
      <p:ext uri="{BB962C8B-B14F-4D97-AF65-F5344CB8AC3E}">
        <p14:creationId xmlns:p14="http://schemas.microsoft.com/office/powerpoint/2010/main" val="3804203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smtClean="0"/>
              <a:t>Fonts - Bad</a:t>
            </a:r>
          </a:p>
        </p:txBody>
      </p:sp>
      <p:sp>
        <p:nvSpPr>
          <p:cNvPr id="11267" name="Rectangle 3"/>
          <p:cNvSpPr>
            <a:spLocks noGrp="1" noChangeArrowheads="1"/>
          </p:cNvSpPr>
          <p:nvPr>
            <p:ph type="body" idx="1"/>
          </p:nvPr>
        </p:nvSpPr>
        <p:spPr/>
        <p:txBody>
          <a:bodyPr/>
          <a:lstStyle/>
          <a:p>
            <a:pPr eaLnBrk="1" hangingPunct="1"/>
            <a:r>
              <a:rPr lang="en-US" altLang="en-US" sz="1400" smtClean="0"/>
              <a:t>If you use a small font, your audience won’t be able to read what you have written</a:t>
            </a:r>
          </a:p>
          <a:p>
            <a:pPr eaLnBrk="1" hangingPunct="1"/>
            <a:endParaRPr lang="en-US" altLang="en-US" sz="1400" smtClean="0"/>
          </a:p>
          <a:p>
            <a:pPr eaLnBrk="1" hangingPunct="1"/>
            <a:r>
              <a:rPr lang="en-US" altLang="en-US" smtClean="0"/>
              <a:t>CAPITALIZE ONLY WHEN NECESSARY.  IT IS DIFFICULT TO READ</a:t>
            </a:r>
          </a:p>
          <a:p>
            <a:pPr eaLnBrk="1" hangingPunct="1"/>
            <a:endParaRPr lang="en-US" altLang="en-US" smtClean="0"/>
          </a:p>
          <a:p>
            <a:pPr eaLnBrk="1" hangingPunct="1"/>
            <a:r>
              <a:rPr lang="en-US" altLang="en-US" smtClean="0">
                <a:latin typeface="Impact" panose="020B0806030902050204" pitchFamily="34" charset="0"/>
              </a:rPr>
              <a:t>Don’t use a complicated font</a:t>
            </a:r>
          </a:p>
          <a:p>
            <a:pPr eaLnBrk="1" hangingPunct="1">
              <a:buFont typeface="Wingdings" panose="05000000000000000000" pitchFamily="2" charset="2"/>
              <a:buNone/>
            </a:pPr>
            <a:endParaRPr lang="en-US" altLang="en-US" smtClean="0">
              <a:latin typeface="Impact" panose="020B0806030902050204" pitchFamily="34" charset="0"/>
            </a:endParaRPr>
          </a:p>
          <a:p>
            <a:pPr eaLnBrk="1" hangingPunct="1"/>
            <a:endParaRPr lang="en-US" altLang="en-US" smtClean="0"/>
          </a:p>
        </p:txBody>
      </p:sp>
    </p:spTree>
    <p:extLst>
      <p:ext uri="{BB962C8B-B14F-4D97-AF65-F5344CB8AC3E}">
        <p14:creationId xmlns:p14="http://schemas.microsoft.com/office/powerpoint/2010/main" val="415192730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TotalTime>
  <Words>651</Words>
  <Application>Microsoft Office PowerPoint</Application>
  <PresentationFormat>On-screen Show (4:3)</PresentationFormat>
  <Paragraphs>111</Paragraphs>
  <Slides>21</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3</vt:i4>
      </vt:variant>
      <vt:variant>
        <vt:lpstr>Slide Titles</vt:lpstr>
      </vt:variant>
      <vt:variant>
        <vt:i4>21</vt:i4>
      </vt:variant>
    </vt:vector>
  </HeadingPairs>
  <TitlesOfParts>
    <vt:vector size="30" baseType="lpstr">
      <vt:lpstr>Arial</vt:lpstr>
      <vt:lpstr>Calibri</vt:lpstr>
      <vt:lpstr>Calibri Light</vt:lpstr>
      <vt:lpstr>Impact</vt:lpstr>
      <vt:lpstr>Wingdings</vt:lpstr>
      <vt:lpstr>Office Theme</vt:lpstr>
      <vt:lpstr>Microsoft Excel Worksheet</vt:lpstr>
      <vt:lpstr>Microsoft Graph 2000 Chart</vt:lpstr>
      <vt:lpstr>Microsoft Excel Chart</vt:lpstr>
      <vt:lpstr>Making PowerPoint Slides</vt:lpstr>
      <vt:lpstr>Tips to be Covered</vt:lpstr>
      <vt:lpstr>Outline </vt:lpstr>
      <vt:lpstr>Slide Structure – Good</vt:lpstr>
      <vt:lpstr>Slide Structure - Bad</vt:lpstr>
      <vt:lpstr>Slide Structure – Good</vt:lpstr>
      <vt:lpstr>Slide Structure - Bad</vt:lpstr>
      <vt:lpstr>Fonts - Good</vt:lpstr>
      <vt:lpstr>Fonts - Bad</vt:lpstr>
      <vt:lpstr>Colour - Good</vt:lpstr>
      <vt:lpstr>Colour - Bad</vt:lpstr>
      <vt:lpstr>Background - Good</vt:lpstr>
      <vt:lpstr>Background – Bad</vt:lpstr>
      <vt:lpstr>Graphs - Good</vt:lpstr>
      <vt:lpstr>Graphs - Bad</vt:lpstr>
      <vt:lpstr>Graphs - Good</vt:lpstr>
      <vt:lpstr>Graphs - Bad</vt:lpstr>
      <vt:lpstr>Graphs - Bad</vt:lpstr>
      <vt:lpstr>Spelling and Grammar</vt:lpstr>
      <vt:lpstr>Conclusion</vt:lpstr>
      <vt:lpstr>Questions??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Linda Gwada</dc:creator>
  <cp:lastModifiedBy>Admin</cp:lastModifiedBy>
  <cp:revision>3</cp:revision>
  <dcterms:created xsi:type="dcterms:W3CDTF">2017-07-24T09:02:33Z</dcterms:created>
  <dcterms:modified xsi:type="dcterms:W3CDTF">2017-08-02T09:38:09Z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153107</vt:lpwstr>
  </property>
  <property fmtid="{D5CDD505-2E9C-101B-9397-08002B2CF9AE}" name="NXPowerLiteSettings" pid="3">
    <vt:lpwstr>C4000400038000</vt:lpwstr>
  </property>
  <property fmtid="{D5CDD505-2E9C-101B-9397-08002B2CF9AE}" name="NXPowerLiteVersion" pid="4">
    <vt:lpwstr>D7.1.10</vt:lpwstr>
  </property>
</Properties>
</file>